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9" r:id="rId1"/>
  </p:sldMasterIdLst>
  <p:notesMasterIdLst>
    <p:notesMasterId r:id="rId15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68" r:id="rId13"/>
    <p:sldId id="269" r:id="rId14"/>
    <p:sldId id="418" r:id="rId15"/>
    <p:sldId id="417" r:id="rId16"/>
    <p:sldId id="279" r:id="rId17"/>
    <p:sldId id="282" r:id="rId18"/>
    <p:sldId id="278" r:id="rId19"/>
    <p:sldId id="283" r:id="rId20"/>
    <p:sldId id="281" r:id="rId21"/>
    <p:sldId id="284" r:id="rId22"/>
    <p:sldId id="287" r:id="rId23"/>
    <p:sldId id="290" r:id="rId24"/>
    <p:sldId id="288" r:id="rId25"/>
    <p:sldId id="289" r:id="rId26"/>
    <p:sldId id="291" r:id="rId27"/>
    <p:sldId id="321" r:id="rId28"/>
    <p:sldId id="322" r:id="rId29"/>
    <p:sldId id="323" r:id="rId30"/>
    <p:sldId id="324" r:id="rId31"/>
    <p:sldId id="379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58" r:id="rId40"/>
    <p:sldId id="332" r:id="rId41"/>
    <p:sldId id="333" r:id="rId42"/>
    <p:sldId id="336" r:id="rId43"/>
    <p:sldId id="335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42" r:id="rId55"/>
    <p:sldId id="353" r:id="rId56"/>
    <p:sldId id="354" r:id="rId57"/>
    <p:sldId id="359" r:id="rId58"/>
    <p:sldId id="361" r:id="rId59"/>
    <p:sldId id="362" r:id="rId60"/>
    <p:sldId id="363" r:id="rId61"/>
    <p:sldId id="368" r:id="rId62"/>
    <p:sldId id="370" r:id="rId63"/>
    <p:sldId id="364" r:id="rId64"/>
    <p:sldId id="365" r:id="rId65"/>
    <p:sldId id="366" r:id="rId66"/>
    <p:sldId id="369" r:id="rId67"/>
    <p:sldId id="374" r:id="rId68"/>
    <p:sldId id="373" r:id="rId69"/>
    <p:sldId id="375" r:id="rId70"/>
    <p:sldId id="376" r:id="rId71"/>
    <p:sldId id="371" r:id="rId72"/>
    <p:sldId id="382" r:id="rId73"/>
    <p:sldId id="386" r:id="rId74"/>
    <p:sldId id="387" r:id="rId75"/>
    <p:sldId id="388" r:id="rId76"/>
    <p:sldId id="385" r:id="rId77"/>
    <p:sldId id="394" r:id="rId78"/>
    <p:sldId id="395" r:id="rId79"/>
    <p:sldId id="399" r:id="rId80"/>
    <p:sldId id="400" r:id="rId81"/>
    <p:sldId id="402" r:id="rId82"/>
    <p:sldId id="403" r:id="rId83"/>
    <p:sldId id="404" r:id="rId84"/>
    <p:sldId id="405" r:id="rId85"/>
    <p:sldId id="406" r:id="rId86"/>
    <p:sldId id="407" r:id="rId87"/>
    <p:sldId id="408" r:id="rId88"/>
    <p:sldId id="410" r:id="rId89"/>
    <p:sldId id="409" r:id="rId90"/>
    <p:sldId id="412" r:id="rId91"/>
    <p:sldId id="414" r:id="rId92"/>
    <p:sldId id="396" r:id="rId93"/>
    <p:sldId id="413" r:id="rId94"/>
    <p:sldId id="415" r:id="rId95"/>
    <p:sldId id="416" r:id="rId96"/>
    <p:sldId id="384" r:id="rId97"/>
    <p:sldId id="421" r:id="rId98"/>
    <p:sldId id="419" r:id="rId99"/>
    <p:sldId id="389" r:id="rId100"/>
    <p:sldId id="390" r:id="rId101"/>
    <p:sldId id="391" r:id="rId102"/>
    <p:sldId id="392" r:id="rId103"/>
    <p:sldId id="397" r:id="rId104"/>
    <p:sldId id="398" r:id="rId105"/>
    <p:sldId id="420" r:id="rId106"/>
    <p:sldId id="293" r:id="rId107"/>
    <p:sldId id="294" r:id="rId108"/>
    <p:sldId id="295" r:id="rId109"/>
    <p:sldId id="296" r:id="rId110"/>
    <p:sldId id="292" r:id="rId111"/>
    <p:sldId id="300" r:id="rId112"/>
    <p:sldId id="435" r:id="rId113"/>
    <p:sldId id="436" r:id="rId114"/>
    <p:sldId id="301" r:id="rId115"/>
    <p:sldId id="303" r:id="rId116"/>
    <p:sldId id="305" r:id="rId117"/>
    <p:sldId id="306" r:id="rId118"/>
    <p:sldId id="307" r:id="rId119"/>
    <p:sldId id="299" r:id="rId120"/>
    <p:sldId id="437" r:id="rId121"/>
    <p:sldId id="438" r:id="rId122"/>
    <p:sldId id="423" r:id="rId123"/>
    <p:sldId id="429" r:id="rId124"/>
    <p:sldId id="424" r:id="rId125"/>
    <p:sldId id="426" r:id="rId126"/>
    <p:sldId id="431" r:id="rId127"/>
    <p:sldId id="430" r:id="rId128"/>
    <p:sldId id="439" r:id="rId129"/>
    <p:sldId id="440" r:id="rId130"/>
    <p:sldId id="442" r:id="rId131"/>
    <p:sldId id="427" r:id="rId132"/>
    <p:sldId id="425" r:id="rId133"/>
    <p:sldId id="441" r:id="rId134"/>
    <p:sldId id="428" r:id="rId135"/>
    <p:sldId id="433" r:id="rId136"/>
    <p:sldId id="298" r:id="rId137"/>
    <p:sldId id="308" r:id="rId138"/>
    <p:sldId id="311" r:id="rId139"/>
    <p:sldId id="312" r:id="rId140"/>
    <p:sldId id="316" r:id="rId141"/>
    <p:sldId id="317" r:id="rId142"/>
    <p:sldId id="313" r:id="rId143"/>
    <p:sldId id="319" r:id="rId144"/>
    <p:sldId id="320" r:id="rId145"/>
    <p:sldId id="314" r:id="rId146"/>
    <p:sldId id="315" r:id="rId147"/>
    <p:sldId id="318" r:id="rId148"/>
    <p:sldId id="309" r:id="rId149"/>
    <p:sldId id="285" r:id="rId150"/>
    <p:sldId id="434" r:id="rId151"/>
    <p:sldId id="310" r:id="rId1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51"/>
  </p:normalViewPr>
  <p:slideViewPr>
    <p:cSldViewPr snapToGrid="0" snapToObjects="1">
      <p:cViewPr varScale="1">
        <p:scale>
          <a:sx n="143" d="100"/>
          <a:sy n="143" d="100"/>
        </p:scale>
        <p:origin x="20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notesMaster" Target="notesMasters/notesMaster1.xml"/><Relationship Id="rId154" Type="http://schemas.openxmlformats.org/officeDocument/2006/relationships/presProps" Target="presProps.xml"/><Relationship Id="rId155" Type="http://schemas.openxmlformats.org/officeDocument/2006/relationships/viewProps" Target="viewProps.xml"/><Relationship Id="rId156" Type="http://schemas.openxmlformats.org/officeDocument/2006/relationships/theme" Target="theme/theme1.xml"/><Relationship Id="rId15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BE80E-22CF-7D4D-BAC0-21F70CE4A92D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918F4-0818-B14D-985E-BF4E121512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918F4-0818-B14D-985E-BF4E1215128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60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24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99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3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36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497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677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63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3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1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5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6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45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094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62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D6506F3-B874-724E-9BB4-E2E1363C663A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00D4730-D91F-D341-87D9-BBF75D29C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77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openstack.org/developer/devstack/configuration.html#openrc" TargetMode="External"/><Relationship Id="rId3" Type="http://schemas.openxmlformats.org/officeDocument/2006/relationships/hyperlink" Target="http://docs.openstack.org/developer/devstack/guides/multinode-lab.html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figuration_management" TargetMode="External"/><Relationship Id="rId4" Type="http://schemas.openxmlformats.org/officeDocument/2006/relationships/hyperlink" Target="https://en.wikipedia.org/wiki/Unix-like" TargetMode="External"/><Relationship Id="rId5" Type="http://schemas.openxmlformats.org/officeDocument/2006/relationships/hyperlink" Target="https://en.wikipedia.org/wiki/Microsoft_Windows" TargetMode="External"/><Relationship Id="rId6" Type="http://schemas.openxmlformats.org/officeDocument/2006/relationships/hyperlink" Target="https://en.wikipedia.org/wiki/System_configuration" TargetMode="External"/><Relationship Id="rId7" Type="http://schemas.openxmlformats.org/officeDocument/2006/relationships/hyperlink" Target="https://en.wikipedia.org/wiki/Ruby_%28programming_language%29" TargetMode="External"/><Relationship Id="rId8" Type="http://schemas.openxmlformats.org/officeDocument/2006/relationships/hyperlink" Target="https://en.wikipedia.org/wiki/GNU_General_Public_License" TargetMode="External"/><Relationship Id="rId9" Type="http://schemas.openxmlformats.org/officeDocument/2006/relationships/hyperlink" Target="https://en.wikipedia.org/wiki/Apache_Licens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Open-source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About</a:t>
            </a:r>
            <a:br>
              <a:rPr lang="en-US" dirty="0" smtClean="0"/>
            </a:br>
            <a:r>
              <a:rPr lang="en-US" dirty="0" err="1" smtClean="0"/>
              <a:t>Devstack</a:t>
            </a:r>
            <a:r>
              <a:rPr lang="en-US" dirty="0" smtClean="0"/>
              <a:t> &amp;</a:t>
            </a:r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en-US" dirty="0" smtClean="0"/>
          </a:p>
          <a:p>
            <a:pPr algn="r"/>
            <a:endParaRPr lang="en-US" dirty="0"/>
          </a:p>
          <a:p>
            <a:pPr algn="r"/>
            <a:endParaRPr lang="en-US" dirty="0" smtClean="0"/>
          </a:p>
          <a:p>
            <a:pPr algn="r"/>
            <a:r>
              <a:rPr lang="en-US" dirty="0" err="1" smtClean="0"/>
              <a:t>Junsu</a:t>
            </a:r>
            <a:r>
              <a:rPr lang="en-US" dirty="0" smtClean="0"/>
              <a:t> 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2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</a:t>
            </a:r>
            <a:r>
              <a:rPr lang="en-US" dirty="0" err="1" smtClean="0"/>
              <a:t>Devstack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P/w is Automatically generated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71" y="3240335"/>
            <a:ext cx="9165681" cy="197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227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 forget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2666999"/>
            <a:ext cx="113792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224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forget password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86" y="3104154"/>
            <a:ext cx="9888625" cy="224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3591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information In </a:t>
            </a:r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8550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information In </a:t>
            </a:r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3056645"/>
            <a:ext cx="89916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667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websites for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Configuration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docs.openstack.org/developer/devstack/configuration.html#openrc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Multiple node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docs.openstack.org/developer/devstack/guides/multinode-lab.html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4363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2384612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err="1" smtClean="0"/>
              <a:t>packstack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048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083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2" y="3676649"/>
            <a:ext cx="5321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01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62" y="3676649"/>
            <a:ext cx="5321300" cy="110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3130549"/>
            <a:ext cx="9664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08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</a:t>
            </a:r>
            <a:r>
              <a:rPr lang="en-US" dirty="0" err="1" smtClean="0"/>
              <a:t>Devstack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13" y="2256341"/>
            <a:ext cx="7973993" cy="40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 that uses Puppet modules to deploy various parts of OpenStack on Multiple pre-installed servers over SSH automatically.</a:t>
            </a:r>
          </a:p>
          <a:p>
            <a:endParaRPr lang="en-US" dirty="0"/>
          </a:p>
          <a:p>
            <a:r>
              <a:rPr lang="en-US" dirty="0" smtClean="0"/>
              <a:t>Currently only Fedora, </a:t>
            </a:r>
            <a:r>
              <a:rPr lang="en-US" dirty="0" err="1" smtClean="0"/>
              <a:t>Redhat</a:t>
            </a:r>
            <a:r>
              <a:rPr lang="en-US" dirty="0" smtClean="0"/>
              <a:t> Enterprise Linux (RHEL) and compatible derivatives of both are 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661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 that uses Puppet modules to deploy various parts of OpenStack on Multiple pre-installed servers over SSH automatically.</a:t>
            </a:r>
          </a:p>
          <a:p>
            <a:endParaRPr lang="en-US" dirty="0"/>
          </a:p>
          <a:p>
            <a:r>
              <a:rPr lang="en-US" dirty="0" smtClean="0"/>
              <a:t>Currently only Fedora, </a:t>
            </a:r>
            <a:r>
              <a:rPr lang="en-US" dirty="0" err="1" smtClean="0"/>
              <a:t>Redhat</a:t>
            </a:r>
            <a:r>
              <a:rPr lang="en-US" dirty="0" smtClean="0"/>
              <a:t> Enterprise Linux (RHEL) and compatible derivatives of both are supported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39746" y="3350783"/>
            <a:ext cx="756381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250842" y="3350783"/>
            <a:ext cx="1796287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860442" y="3656587"/>
            <a:ext cx="2845158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49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293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Puppet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Puppet</a:t>
            </a:r>
            <a:r>
              <a:rPr lang="en-US" dirty="0"/>
              <a:t> is an </a:t>
            </a:r>
            <a:r>
              <a:rPr lang="en-US" dirty="0">
                <a:hlinkClick r:id="rId2" tooltip="Open-source"/>
              </a:rPr>
              <a:t>open-source</a:t>
            </a:r>
            <a:r>
              <a:rPr lang="en-US" dirty="0"/>
              <a:t> </a:t>
            </a:r>
            <a:r>
              <a:rPr lang="en-US" dirty="0">
                <a:hlinkClick r:id="rId3" tooltip="Configuration management"/>
              </a:rPr>
              <a:t>configuration management</a:t>
            </a:r>
            <a:r>
              <a:rPr lang="en-US" dirty="0"/>
              <a:t> </a:t>
            </a:r>
            <a:r>
              <a:rPr lang="en-US" dirty="0" smtClean="0"/>
              <a:t>tool.</a:t>
            </a:r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runs on many </a:t>
            </a:r>
            <a:r>
              <a:rPr lang="en-US" dirty="0">
                <a:hlinkClick r:id="rId4" tooltip="Unix-like"/>
              </a:rPr>
              <a:t>Unix-like</a:t>
            </a:r>
            <a:r>
              <a:rPr lang="en-US" dirty="0"/>
              <a:t> systems as well as on </a:t>
            </a:r>
            <a:r>
              <a:rPr lang="en-US" dirty="0">
                <a:hlinkClick r:id="rId5" tooltip="Microsoft Windows"/>
              </a:rPr>
              <a:t>Microsoft Windows</a:t>
            </a:r>
            <a:r>
              <a:rPr lang="en-US" dirty="0"/>
              <a:t>, and includes its own declarative language to describe </a:t>
            </a:r>
            <a:r>
              <a:rPr lang="en-US" dirty="0">
                <a:hlinkClick r:id="rId6" tooltip="System configuration"/>
              </a:rPr>
              <a:t>system configuration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It is written in </a:t>
            </a:r>
            <a:r>
              <a:rPr lang="en-US" dirty="0">
                <a:hlinkClick r:id="rId7" tooltip="Ruby (programming language)"/>
              </a:rPr>
              <a:t>Ruby</a:t>
            </a:r>
            <a:r>
              <a:rPr lang="en-US" dirty="0"/>
              <a:t> and released as free software under the </a:t>
            </a:r>
            <a:r>
              <a:rPr lang="en-US" dirty="0">
                <a:hlinkClick r:id="rId8" tooltip="GNU General Public License"/>
              </a:rPr>
              <a:t>GNU General Public License</a:t>
            </a:r>
            <a:r>
              <a:rPr lang="en-US" dirty="0"/>
              <a:t> (GPL) until version 2.7.0 and the </a:t>
            </a:r>
            <a:r>
              <a:rPr lang="en-US" dirty="0">
                <a:hlinkClick r:id="rId9" tooltip="Apache License"/>
              </a:rPr>
              <a:t>Apache License</a:t>
            </a:r>
            <a:r>
              <a:rPr lang="en-US" dirty="0"/>
              <a:t> 2.0 after that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7683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 that uses Puppet modules to deploy various parts of OpenStack on Multiple pre-installed servers over SSH automatically.</a:t>
            </a:r>
          </a:p>
          <a:p>
            <a:endParaRPr lang="en-US" dirty="0"/>
          </a:p>
          <a:p>
            <a:r>
              <a:rPr lang="en-US" dirty="0" smtClean="0"/>
              <a:t>Currently only Fedora, </a:t>
            </a:r>
            <a:r>
              <a:rPr lang="en-US" dirty="0" err="1" smtClean="0"/>
              <a:t>Redhat</a:t>
            </a:r>
            <a:r>
              <a:rPr lang="en-US" dirty="0" smtClean="0"/>
              <a:t> Enterprise Linux (RHEL) and compatible derivatives of both are supported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703995" y="4527176"/>
            <a:ext cx="8232946" cy="28686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881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Utility that uses Puppet modules to deploy various parts of OpenStack on Multiple pre-installed servers over SSH automatically.</a:t>
            </a:r>
          </a:p>
          <a:p>
            <a:endParaRPr lang="en-US" dirty="0"/>
          </a:p>
          <a:p>
            <a:r>
              <a:rPr lang="en-US" dirty="0" smtClean="0"/>
              <a:t>Currently only Fedora, </a:t>
            </a:r>
            <a:r>
              <a:rPr lang="en-US" dirty="0" err="1" smtClean="0"/>
              <a:t>Redhat</a:t>
            </a:r>
            <a:r>
              <a:rPr lang="en-US" dirty="0" smtClean="0"/>
              <a:t> Enterprise Linux (RHEL) and compatible derivatives of both are supported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703995" y="4527176"/>
            <a:ext cx="8232946" cy="28686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34589"/>
            <a:ext cx="12192000" cy="124018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723512" y="3134590"/>
            <a:ext cx="8515281" cy="23175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86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Packstack</a:t>
            </a:r>
            <a:r>
              <a:rPr lang="en-US" dirty="0" smtClean="0"/>
              <a:t>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in One</a:t>
            </a:r>
          </a:p>
          <a:p>
            <a:endParaRPr lang="en-US" dirty="0"/>
          </a:p>
          <a:p>
            <a:r>
              <a:rPr lang="en-US" dirty="0" smtClean="0"/>
              <a:t>Controller / multiple compute nodes</a:t>
            </a:r>
          </a:p>
          <a:p>
            <a:endParaRPr lang="en-US" dirty="0"/>
          </a:p>
          <a:p>
            <a:r>
              <a:rPr lang="en-US" dirty="0" smtClean="0"/>
              <a:t>Swift Proxy / Multiple Storage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50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in One at </a:t>
            </a:r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6999"/>
            <a:ext cx="12192000" cy="382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92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at </a:t>
            </a:r>
            <a:r>
              <a:rPr lang="en-US" dirty="0" err="1" smtClean="0"/>
              <a:t>openstack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12" y="3194049"/>
            <a:ext cx="79756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802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Packstack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$ </a:t>
            </a:r>
            <a:r>
              <a:rPr lang="en-US" sz="3600" dirty="0" err="1"/>
              <a:t>git</a:t>
            </a:r>
            <a:r>
              <a:rPr lang="en-US" sz="3600" dirty="0"/>
              <a:t> clone -b </a:t>
            </a:r>
            <a:r>
              <a:rPr lang="en-US" sz="3600" dirty="0" smtClean="0"/>
              <a:t>stable/liberty \ </a:t>
            </a:r>
            <a:r>
              <a:rPr lang="en-US" sz="3600" dirty="0" err="1" smtClean="0"/>
              <a:t>git</a:t>
            </a:r>
            <a:r>
              <a:rPr lang="en-US" sz="3600" dirty="0"/>
              <a:t>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openstack</a:t>
            </a:r>
            <a:r>
              <a:rPr lang="en-US" sz="3600" dirty="0"/>
              <a:t>/</a:t>
            </a:r>
            <a:r>
              <a:rPr lang="en-US" sz="3600" dirty="0" err="1"/>
              <a:t>packstack.git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94611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</a:t>
            </a:r>
            <a:r>
              <a:rPr lang="en-US" dirty="0" err="1" smtClean="0"/>
              <a:t>Devstack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13" y="2256341"/>
            <a:ext cx="7973993" cy="403964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237181" y="2691357"/>
            <a:ext cx="4648361" cy="327266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37181" y="3546757"/>
            <a:ext cx="7712025" cy="61458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of </a:t>
            </a:r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packstack</a:t>
            </a:r>
            <a:r>
              <a:rPr lang="en-US" sz="3200" dirty="0"/>
              <a:t> --gen-answer-file=</a:t>
            </a:r>
            <a:r>
              <a:rPr lang="en-US" sz="3200" dirty="0" err="1"/>
              <a:t>answers.txt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6906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packstack</a:t>
            </a:r>
            <a:r>
              <a:rPr lang="en-US" sz="3200" dirty="0"/>
              <a:t> --gen-answer-file=</a:t>
            </a:r>
            <a:r>
              <a:rPr lang="en-US" sz="3200" dirty="0" err="1"/>
              <a:t>answers.txt</a:t>
            </a:r>
            <a:r>
              <a:rPr lang="en-US" sz="32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12" y="2434048"/>
            <a:ext cx="10414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4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Packstack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$ </a:t>
            </a:r>
            <a:r>
              <a:rPr lang="en-US" sz="3600" dirty="0" err="1"/>
              <a:t>sudo</a:t>
            </a:r>
            <a:r>
              <a:rPr lang="en-US" sz="3600" dirty="0"/>
              <a:t> python </a:t>
            </a:r>
            <a:r>
              <a:rPr lang="en-US" sz="3600" dirty="0" err="1"/>
              <a:t>setup.py</a:t>
            </a:r>
            <a:r>
              <a:rPr lang="en-US" sz="3600" dirty="0"/>
              <a:t> install</a:t>
            </a:r>
          </a:p>
        </p:txBody>
      </p:sp>
    </p:spTree>
    <p:extLst>
      <p:ext uri="{BB962C8B-B14F-4D97-AF65-F5344CB8AC3E}">
        <p14:creationId xmlns:p14="http://schemas.microsoft.com/office/powerpoint/2010/main" val="151784282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5291"/>
            <a:ext cx="12192000" cy="217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086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Failed </a:t>
            </a:r>
            <a:r>
              <a:rPr lang="en-US" dirty="0" err="1" smtClean="0"/>
              <a:t>packstack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12192000" cy="40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different for installing way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0" y="2688270"/>
            <a:ext cx="5487471" cy="3990554"/>
          </a:xfrm>
          <a:prstGeom prst="rect">
            <a:avLst/>
          </a:prstGeom>
          <a:solidFill>
            <a:schemeClr val="accent1">
              <a:alpha val="0"/>
            </a:schemeClr>
          </a:solidFill>
          <a:ln w="53975">
            <a:solidFill>
              <a:srgbClr val="FF0000">
                <a:alpha val="0"/>
              </a:srgb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37" y="2688270"/>
            <a:ext cx="6408145" cy="31176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2329934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83631" y="2329934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openstack</a:t>
            </a:r>
            <a:r>
              <a:rPr lang="en-US" dirty="0" smtClean="0"/>
              <a:t> wiki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5783855" y="5221238"/>
            <a:ext cx="2449090" cy="28686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52540" y="5519020"/>
            <a:ext cx="4175393" cy="90381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906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Unknown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3686"/>
            <a:ext cx="12192000" cy="140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14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Reboot and try installation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78753"/>
            <a:ext cx="12192000" cy="95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313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installation way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3333749"/>
            <a:ext cx="79248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162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installation way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462" y="3467099"/>
            <a:ext cx="6565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7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</a:t>
            </a:r>
            <a:r>
              <a:rPr lang="en-US" dirty="0" err="1" smtClean="0"/>
              <a:t>Devstack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13" y="2256341"/>
            <a:ext cx="7973993" cy="403964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171778" y="5376231"/>
            <a:ext cx="3845967" cy="231355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094761" y="5585553"/>
            <a:ext cx="4699234" cy="222529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975213" y="5785271"/>
            <a:ext cx="2684922" cy="207905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3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error is appeared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2956187"/>
            <a:ext cx="12192000" cy="127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85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Weakness of </a:t>
            </a:r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70" y="2692399"/>
            <a:ext cx="4406900" cy="195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45" y="2666999"/>
            <a:ext cx="4343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3185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45" y="0"/>
            <a:ext cx="10127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679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website</a:t>
            </a:r>
            <a:br>
              <a:rPr lang="en-US" dirty="0" smtClean="0"/>
            </a:br>
            <a:r>
              <a:rPr lang="en-US" dirty="0" smtClean="0"/>
              <a:t>for installation </a:t>
            </a:r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Rdoproject.org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Github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Openstack</a:t>
            </a:r>
            <a:r>
              <a:rPr lang="en-US" dirty="0" smtClean="0"/>
              <a:t> 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777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of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data &amp; information</a:t>
            </a:r>
          </a:p>
          <a:p>
            <a:endParaRPr lang="en-US" dirty="0"/>
          </a:p>
          <a:p>
            <a:r>
              <a:rPr lang="en-US" dirty="0" smtClean="0"/>
              <a:t>Runnable on more </a:t>
            </a:r>
            <a:r>
              <a:rPr lang="en-US" dirty="0" smtClean="0"/>
              <a:t>kind of </a:t>
            </a:r>
            <a:r>
              <a:rPr lang="en-US" dirty="0" smtClean="0"/>
              <a:t>distro</a:t>
            </a:r>
          </a:p>
          <a:p>
            <a:endParaRPr lang="en-US" dirty="0"/>
          </a:p>
          <a:p>
            <a:r>
              <a:rPr lang="en-US" dirty="0" smtClean="0"/>
              <a:t>easy to understand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185184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 of </a:t>
            </a:r>
            <a:r>
              <a:rPr lang="en-US" dirty="0" err="1" smtClean="0"/>
              <a:t>packstack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It gets more completed, management will be easier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Easy configuration and not too long initial install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243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499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Funny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294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Distros of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3359749"/>
            <a:ext cx="12192000" cy="124018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721924" y="3359750"/>
            <a:ext cx="8515281" cy="23175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Supportive Distros for </a:t>
            </a:r>
            <a:r>
              <a:rPr lang="en-US" dirty="0" err="1" smtClean="0"/>
              <a:t>devstack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2016 / 04 / 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precise, trusty, utopic, vivid </a:t>
            </a:r>
            <a:r>
              <a:rPr lang="en-US" dirty="0" smtClean="0"/>
              <a:t>		= </a:t>
            </a:r>
            <a:r>
              <a:rPr lang="en-US" dirty="0" err="1"/>
              <a:t>ubuntu</a:t>
            </a:r>
            <a:r>
              <a:rPr lang="en-US" dirty="0"/>
              <a:t> 12.04, 14.04, 14.10, 15.04</a:t>
            </a:r>
          </a:p>
          <a:p>
            <a:r>
              <a:rPr lang="en-US" dirty="0" smtClean="0"/>
              <a:t>7.0, wheezy, </a:t>
            </a:r>
            <a:r>
              <a:rPr lang="en-US" dirty="0" err="1" smtClean="0"/>
              <a:t>sid</a:t>
            </a:r>
            <a:r>
              <a:rPr lang="en-US" dirty="0" smtClean="0"/>
              <a:t>, testing, </a:t>
            </a:r>
            <a:r>
              <a:rPr lang="en-US" dirty="0" err="1" smtClean="0"/>
              <a:t>jessie</a:t>
            </a:r>
            <a:r>
              <a:rPr lang="en-US" dirty="0" smtClean="0"/>
              <a:t> 	= </a:t>
            </a:r>
            <a:r>
              <a:rPr lang="en-US" dirty="0" err="1" smtClean="0"/>
              <a:t>debian</a:t>
            </a:r>
            <a:r>
              <a:rPr lang="en-US" dirty="0" smtClean="0"/>
              <a:t> (7.0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en-US" dirty="0" smtClean="0"/>
              <a:t>wheezy), (unstable</a:t>
            </a:r>
            <a:r>
              <a:rPr lang="ko-KR" altLang="en-US" dirty="0" smtClean="0"/>
              <a:t> </a:t>
            </a:r>
            <a:r>
              <a:rPr lang="en-US" altLang="ko-KR" dirty="0"/>
              <a:t>=</a:t>
            </a:r>
            <a:r>
              <a:rPr lang="en-US" dirty="0" smtClean="0"/>
              <a:t> testing), 8.0</a:t>
            </a:r>
          </a:p>
          <a:p>
            <a:r>
              <a:rPr lang="en-US" dirty="0" smtClean="0"/>
              <a:t>F21, f22 							= </a:t>
            </a:r>
            <a:r>
              <a:rPr lang="en-US" dirty="0" err="1" smtClean="0"/>
              <a:t>FedoraCore</a:t>
            </a:r>
            <a:r>
              <a:rPr lang="en-US" dirty="0" smtClean="0"/>
              <a:t> 21, 22</a:t>
            </a:r>
          </a:p>
          <a:p>
            <a:r>
              <a:rPr lang="en-US" dirty="0" smtClean="0"/>
              <a:t>Rhel7 							= </a:t>
            </a:r>
            <a:r>
              <a:rPr lang="en-US" dirty="0" err="1" smtClean="0"/>
              <a:t>RedHat</a:t>
            </a:r>
            <a:r>
              <a:rPr lang="en-US" dirty="0" smtClean="0"/>
              <a:t> Enterprise Linux 7.0</a:t>
            </a:r>
          </a:p>
          <a:p>
            <a:r>
              <a:rPr lang="en-US" dirty="0" smtClean="0"/>
              <a:t>Kvmibm1							= KVM for IBM Z system</a:t>
            </a:r>
          </a:p>
        </p:txBody>
      </p:sp>
    </p:spTree>
    <p:extLst>
      <p:ext uri="{BB962C8B-B14F-4D97-AF65-F5344CB8AC3E}">
        <p14:creationId xmlns:p14="http://schemas.microsoft.com/office/powerpoint/2010/main" val="5557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Devstack</a:t>
            </a:r>
            <a:r>
              <a:rPr lang="en-US" dirty="0" smtClean="0"/>
              <a:t> download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$ </a:t>
            </a:r>
            <a:r>
              <a:rPr lang="en-US" sz="3200" dirty="0" err="1" smtClean="0"/>
              <a:t>git</a:t>
            </a:r>
            <a:r>
              <a:rPr lang="en-US" sz="3200" dirty="0" smtClean="0"/>
              <a:t> clone -b stable/liberty \ </a:t>
            </a:r>
            <a:r>
              <a:rPr lang="en-US" sz="3200" dirty="0" err="1" smtClean="0"/>
              <a:t>git</a:t>
            </a:r>
            <a:r>
              <a:rPr lang="en-US" sz="3200" dirty="0" smtClean="0"/>
              <a:t>://</a:t>
            </a:r>
            <a:r>
              <a:rPr lang="en-US" sz="3200" dirty="0" err="1" smtClean="0"/>
              <a:t>github.com</a:t>
            </a:r>
            <a:r>
              <a:rPr lang="en-US" sz="3200" dirty="0" smtClean="0"/>
              <a:t>/</a:t>
            </a:r>
            <a:r>
              <a:rPr lang="en-US" sz="3200" dirty="0" err="1" smtClean="0"/>
              <a:t>openstack</a:t>
            </a:r>
            <a:r>
              <a:rPr lang="en-US" sz="3200" dirty="0" smtClean="0"/>
              <a:t>-dev/</a:t>
            </a:r>
            <a:r>
              <a:rPr lang="en-US" sz="3200" dirty="0" err="1" smtClean="0"/>
              <a:t>devstack.git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642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Supportive Distros for </a:t>
            </a:r>
            <a:r>
              <a:rPr lang="en-US" dirty="0" err="1" smtClean="0"/>
              <a:t>devstack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2016 / 04 / 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precise, trusty, utopic, vivid </a:t>
            </a:r>
            <a:r>
              <a:rPr lang="en-US" dirty="0" smtClean="0"/>
              <a:t>		= </a:t>
            </a:r>
            <a:r>
              <a:rPr lang="en-US" dirty="0" err="1"/>
              <a:t>ubuntu</a:t>
            </a:r>
            <a:r>
              <a:rPr lang="en-US" dirty="0"/>
              <a:t> 12.04, 14.04, 14.10, 15.04</a:t>
            </a:r>
          </a:p>
          <a:p>
            <a:r>
              <a:rPr lang="en-US" dirty="0" smtClean="0"/>
              <a:t>7.0, wheezy, </a:t>
            </a:r>
            <a:r>
              <a:rPr lang="en-US" dirty="0" err="1" smtClean="0"/>
              <a:t>sid</a:t>
            </a:r>
            <a:r>
              <a:rPr lang="en-US" dirty="0" smtClean="0"/>
              <a:t>, testing, </a:t>
            </a:r>
            <a:r>
              <a:rPr lang="en-US" dirty="0" err="1" smtClean="0"/>
              <a:t>jessie</a:t>
            </a:r>
            <a:r>
              <a:rPr lang="en-US" dirty="0" smtClean="0"/>
              <a:t> 	= </a:t>
            </a:r>
            <a:r>
              <a:rPr lang="en-US" dirty="0" err="1" smtClean="0"/>
              <a:t>debian</a:t>
            </a:r>
            <a:r>
              <a:rPr lang="en-US" dirty="0" smtClean="0"/>
              <a:t> (7.0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en-US" dirty="0" smtClean="0"/>
              <a:t>wheezy), (unstable</a:t>
            </a:r>
            <a:r>
              <a:rPr lang="ko-KR" altLang="en-US" dirty="0" smtClean="0"/>
              <a:t> </a:t>
            </a:r>
            <a:r>
              <a:rPr lang="en-US" altLang="ko-KR" dirty="0"/>
              <a:t>=</a:t>
            </a:r>
            <a:r>
              <a:rPr lang="en-US" dirty="0" smtClean="0"/>
              <a:t> testing), 8.0</a:t>
            </a:r>
          </a:p>
          <a:p>
            <a:r>
              <a:rPr lang="en-US" dirty="0" smtClean="0"/>
              <a:t>F21, f22 							= </a:t>
            </a:r>
            <a:r>
              <a:rPr lang="en-US" dirty="0" err="1" smtClean="0"/>
              <a:t>FedoraCore</a:t>
            </a:r>
            <a:r>
              <a:rPr lang="en-US" dirty="0" smtClean="0"/>
              <a:t> 21, 22</a:t>
            </a:r>
          </a:p>
          <a:p>
            <a:r>
              <a:rPr lang="en-US" dirty="0" smtClean="0"/>
              <a:t>Rhel7 							= </a:t>
            </a:r>
            <a:r>
              <a:rPr lang="en-US" dirty="0" err="1" smtClean="0"/>
              <a:t>RedHat</a:t>
            </a:r>
            <a:r>
              <a:rPr lang="en-US" dirty="0" smtClean="0"/>
              <a:t> Enterprise Linux 7.0</a:t>
            </a:r>
          </a:p>
          <a:p>
            <a:r>
              <a:rPr lang="en-US" dirty="0" smtClean="0"/>
              <a:t>Kvmibm1							= KVM for IBM Z system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41413" y="4973396"/>
            <a:ext cx="7043363" cy="33370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Supportive Distros for </a:t>
            </a:r>
            <a:r>
              <a:rPr lang="en-US" dirty="0" err="1" smtClean="0"/>
              <a:t>devstack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2016 / 04 / 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precise, trusty, utopic, vivid </a:t>
            </a:r>
            <a:r>
              <a:rPr lang="en-US" dirty="0" smtClean="0"/>
              <a:t>		= </a:t>
            </a:r>
            <a:r>
              <a:rPr lang="en-US" dirty="0" err="1"/>
              <a:t>ubuntu</a:t>
            </a:r>
            <a:r>
              <a:rPr lang="en-US" dirty="0"/>
              <a:t> 12.04, 14.04, 14.10, 15.04</a:t>
            </a:r>
          </a:p>
          <a:p>
            <a:r>
              <a:rPr lang="en-US" dirty="0" smtClean="0"/>
              <a:t>7.0, wheezy, </a:t>
            </a:r>
            <a:r>
              <a:rPr lang="en-US" dirty="0" err="1" smtClean="0"/>
              <a:t>sid</a:t>
            </a:r>
            <a:r>
              <a:rPr lang="en-US" dirty="0" smtClean="0"/>
              <a:t>, testing, </a:t>
            </a:r>
            <a:r>
              <a:rPr lang="en-US" dirty="0" err="1" smtClean="0"/>
              <a:t>jessie</a:t>
            </a:r>
            <a:r>
              <a:rPr lang="en-US" dirty="0" smtClean="0"/>
              <a:t> 	= </a:t>
            </a:r>
            <a:r>
              <a:rPr lang="en-US" dirty="0" err="1" smtClean="0"/>
              <a:t>debian</a:t>
            </a:r>
            <a:r>
              <a:rPr lang="en-US" dirty="0" smtClean="0"/>
              <a:t> (7.0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en-US" dirty="0" smtClean="0"/>
              <a:t>wheezy), (unstable</a:t>
            </a:r>
            <a:r>
              <a:rPr lang="ko-KR" altLang="en-US" dirty="0" smtClean="0"/>
              <a:t> </a:t>
            </a:r>
            <a:r>
              <a:rPr lang="en-US" altLang="ko-KR" dirty="0"/>
              <a:t>=</a:t>
            </a:r>
            <a:r>
              <a:rPr lang="en-US" dirty="0" smtClean="0"/>
              <a:t> testing), 8.0</a:t>
            </a:r>
          </a:p>
          <a:p>
            <a:r>
              <a:rPr lang="en-US" dirty="0" smtClean="0"/>
              <a:t>F21, f22 							= </a:t>
            </a:r>
            <a:r>
              <a:rPr lang="en-US" dirty="0" err="1" smtClean="0"/>
              <a:t>FedoraCore</a:t>
            </a:r>
            <a:r>
              <a:rPr lang="en-US" dirty="0" smtClean="0"/>
              <a:t> 21, 22</a:t>
            </a:r>
          </a:p>
          <a:p>
            <a:r>
              <a:rPr lang="en-US" dirty="0" smtClean="0"/>
              <a:t>Rhel7 							= </a:t>
            </a:r>
            <a:r>
              <a:rPr lang="en-US" dirty="0" err="1" smtClean="0"/>
              <a:t>RedHat</a:t>
            </a:r>
            <a:r>
              <a:rPr lang="en-US" dirty="0" smtClean="0"/>
              <a:t> Enterprise Linux 7.0</a:t>
            </a:r>
          </a:p>
          <a:p>
            <a:r>
              <a:rPr lang="en-US" dirty="0" smtClean="0"/>
              <a:t>Kvmibm1							= KVM for IBM Z system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41413" y="4973396"/>
            <a:ext cx="7043363" cy="33370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59270" y="2349073"/>
            <a:ext cx="224612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b="1" dirty="0" smtClean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330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5459505"/>
            <a:ext cx="9905998" cy="708212"/>
          </a:xfrm>
        </p:spPr>
        <p:txBody>
          <a:bodyPr/>
          <a:lstStyle/>
          <a:p>
            <a:r>
              <a:rPr lang="en-US"/>
              <a:t>https://</a:t>
            </a:r>
            <a:r>
              <a:rPr lang="en-US" dirty="0" err="1"/>
              <a:t>review.openstack.org</a:t>
            </a:r>
            <a:r>
              <a:rPr lang="en-US" dirty="0"/>
              <a:t>/</a:t>
            </a:r>
            <a:r>
              <a:rPr lang="en-US" dirty="0" err="1"/>
              <a:t>gitweb?p</a:t>
            </a:r>
            <a:r>
              <a:rPr lang="en-US" dirty="0"/>
              <a:t>=</a:t>
            </a:r>
            <a:r>
              <a:rPr lang="en-US" dirty="0" err="1"/>
              <a:t>openstack</a:t>
            </a:r>
            <a:r>
              <a:rPr lang="en-US" dirty="0"/>
              <a:t>-dev/</a:t>
            </a:r>
            <a:r>
              <a:rPr lang="en-US" dirty="0" err="1"/>
              <a:t>devstack.git;a</a:t>
            </a:r>
            <a:r>
              <a:rPr lang="en-US" dirty="0"/>
              <a:t>=</a:t>
            </a:r>
            <a:r>
              <a:rPr lang="en-US" dirty="0" err="1"/>
              <a:t>commitdiff;h</a:t>
            </a:r>
            <a:r>
              <a:rPr lang="en-US" dirty="0"/>
              <a:t>=91eba8eb20019f998ef03b7bd553f66fc035cdaf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79" y="1746623"/>
            <a:ext cx="8707665" cy="34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836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5459505"/>
            <a:ext cx="9905998" cy="708212"/>
          </a:xfrm>
        </p:spPr>
        <p:txBody>
          <a:bodyPr/>
          <a:lstStyle/>
          <a:p>
            <a:r>
              <a:rPr lang="en-US"/>
              <a:t>https://</a:t>
            </a:r>
            <a:r>
              <a:rPr lang="en-US" dirty="0" err="1"/>
              <a:t>review.openstack.org</a:t>
            </a:r>
            <a:r>
              <a:rPr lang="en-US" dirty="0"/>
              <a:t>/</a:t>
            </a:r>
            <a:r>
              <a:rPr lang="en-US" dirty="0" err="1"/>
              <a:t>gitweb?p</a:t>
            </a:r>
            <a:r>
              <a:rPr lang="en-US" dirty="0"/>
              <a:t>=</a:t>
            </a:r>
            <a:r>
              <a:rPr lang="en-US" dirty="0" err="1"/>
              <a:t>openstack</a:t>
            </a:r>
            <a:r>
              <a:rPr lang="en-US" dirty="0"/>
              <a:t>-dev/</a:t>
            </a:r>
            <a:r>
              <a:rPr lang="en-US" dirty="0" err="1"/>
              <a:t>devstack.git;a</a:t>
            </a:r>
            <a:r>
              <a:rPr lang="en-US" dirty="0"/>
              <a:t>=</a:t>
            </a:r>
            <a:r>
              <a:rPr lang="en-US" dirty="0" err="1"/>
              <a:t>commitdiff;h</a:t>
            </a:r>
            <a:r>
              <a:rPr lang="en-US" dirty="0"/>
              <a:t>=91eba8eb20019f998ef03b7bd553f66fc035cdaf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79" y="1746623"/>
            <a:ext cx="8707665" cy="346187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933766" y="2347745"/>
            <a:ext cx="502022" cy="33370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72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5459505"/>
            <a:ext cx="9905998" cy="708212"/>
          </a:xfrm>
        </p:spPr>
        <p:txBody>
          <a:bodyPr/>
          <a:lstStyle/>
          <a:p>
            <a:r>
              <a:rPr lang="en-US"/>
              <a:t>https://</a:t>
            </a:r>
            <a:r>
              <a:rPr lang="en-US" dirty="0" err="1"/>
              <a:t>review.openstack.org</a:t>
            </a:r>
            <a:r>
              <a:rPr lang="en-US" dirty="0"/>
              <a:t>/</a:t>
            </a:r>
            <a:r>
              <a:rPr lang="en-US" dirty="0" err="1"/>
              <a:t>gitweb?p</a:t>
            </a:r>
            <a:r>
              <a:rPr lang="en-US" dirty="0"/>
              <a:t>=</a:t>
            </a:r>
            <a:r>
              <a:rPr lang="en-US" dirty="0" err="1"/>
              <a:t>openstack</a:t>
            </a:r>
            <a:r>
              <a:rPr lang="en-US" dirty="0"/>
              <a:t>-dev/</a:t>
            </a:r>
            <a:r>
              <a:rPr lang="en-US" dirty="0" err="1"/>
              <a:t>devstack.git;a</a:t>
            </a:r>
            <a:r>
              <a:rPr lang="en-US" dirty="0"/>
              <a:t>=</a:t>
            </a:r>
            <a:r>
              <a:rPr lang="en-US" dirty="0" err="1"/>
              <a:t>commitdiff;h</a:t>
            </a:r>
            <a:r>
              <a:rPr lang="en-US" dirty="0"/>
              <a:t>=91eba8eb20019f998ef03b7bd553f66fc035cdaf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579" y="1746623"/>
            <a:ext cx="8707665" cy="346187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933766" y="2347745"/>
            <a:ext cx="502022" cy="33370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893860" y="2975274"/>
            <a:ext cx="502022" cy="33370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1101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45" y="1703294"/>
            <a:ext cx="9193133" cy="422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419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2" y="877794"/>
            <a:ext cx="106299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103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609600"/>
            <a:ext cx="63500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162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609600"/>
            <a:ext cx="6350000" cy="56642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557248" y="2666999"/>
            <a:ext cx="681318" cy="333709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3102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6118703" cy="1905000"/>
          </a:xfrm>
        </p:spPr>
        <p:txBody>
          <a:bodyPr/>
          <a:lstStyle/>
          <a:p>
            <a:r>
              <a:rPr lang="en-US" dirty="0" err="1"/>
              <a:t>z</a:t>
            </a:r>
            <a:r>
              <a:rPr lang="en-US" dirty="0" err="1" smtClean="0"/>
              <a:t>Series</a:t>
            </a:r>
            <a:r>
              <a:rPr lang="en-US" dirty="0" smtClean="0"/>
              <a:t> 800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762" y="305196"/>
            <a:ext cx="32893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command (all in one)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$ ./</a:t>
            </a:r>
            <a:r>
              <a:rPr lang="en-US" sz="4400" dirty="0" err="1" smtClean="0"/>
              <a:t>stack.sh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5440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Openstack</a:t>
            </a:r>
            <a:r>
              <a:rPr lang="en-US" dirty="0" smtClean="0"/>
              <a:t> and </a:t>
            </a:r>
            <a:r>
              <a:rPr lang="en-US" dirty="0" err="1" smtClean="0"/>
              <a:t>redhat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99" y="3555999"/>
            <a:ext cx="6007100" cy="134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1" y="2774950"/>
            <a:ext cx="4838700" cy="52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552" y="1974849"/>
            <a:ext cx="4921430" cy="438991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366093" y="3035301"/>
            <a:ext cx="681318" cy="26035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065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18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distro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4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Distro problem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12192000" cy="236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 of</a:t>
            </a:r>
            <a:r>
              <a:rPr lang="ko-KR" altLang="en-US" dirty="0" smtClean="0"/>
              <a:t> </a:t>
            </a:r>
            <a:r>
              <a:rPr lang="en-US" dirty="0" smtClean="0"/>
              <a:t>computer for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3242402"/>
            <a:ext cx="11277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8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distro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3359749"/>
            <a:ext cx="12192000" cy="12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0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1413" y="2384612"/>
            <a:ext cx="9905998" cy="1905000"/>
          </a:xfrm>
        </p:spPr>
        <p:txBody>
          <a:bodyPr>
            <a:normAutofit/>
          </a:bodyPr>
          <a:lstStyle/>
          <a:p>
            <a:r>
              <a:rPr lang="en-US" sz="5400" dirty="0" err="1" smtClean="0"/>
              <a:t>Devstack</a:t>
            </a:r>
            <a:r>
              <a:rPr lang="en-US" sz="5400" dirty="0" smtClean="0"/>
              <a:t>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792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distro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3359749"/>
            <a:ext cx="12192000" cy="124018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721924" y="3359750"/>
            <a:ext cx="8515281" cy="23175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Supportive Distros for </a:t>
            </a:r>
            <a:r>
              <a:rPr lang="en-US" dirty="0" err="1" smtClean="0"/>
              <a:t>devstack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600" dirty="0" smtClean="0"/>
              <a:t>2016 / 04 / 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precise, trusty, utopic, vivid </a:t>
            </a:r>
            <a:r>
              <a:rPr lang="en-US" dirty="0" smtClean="0"/>
              <a:t>		= </a:t>
            </a:r>
            <a:r>
              <a:rPr lang="en-US" dirty="0" err="1"/>
              <a:t>ubuntu</a:t>
            </a:r>
            <a:r>
              <a:rPr lang="en-US" dirty="0"/>
              <a:t> 12.04, 14.04, 14.10, 15.04</a:t>
            </a:r>
          </a:p>
          <a:p>
            <a:r>
              <a:rPr lang="en-US" dirty="0" smtClean="0"/>
              <a:t>7.0, wheezy, </a:t>
            </a:r>
            <a:r>
              <a:rPr lang="en-US" dirty="0" err="1" smtClean="0"/>
              <a:t>sid</a:t>
            </a:r>
            <a:r>
              <a:rPr lang="en-US" dirty="0" smtClean="0"/>
              <a:t>, testing, </a:t>
            </a:r>
            <a:r>
              <a:rPr lang="en-US" dirty="0" err="1" smtClean="0"/>
              <a:t>jessie</a:t>
            </a:r>
            <a:r>
              <a:rPr lang="en-US" dirty="0" smtClean="0"/>
              <a:t> 	= </a:t>
            </a:r>
            <a:r>
              <a:rPr lang="en-US" dirty="0" err="1" smtClean="0"/>
              <a:t>debian</a:t>
            </a:r>
            <a:r>
              <a:rPr lang="en-US" dirty="0" smtClean="0"/>
              <a:t> (7.0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en-US" dirty="0" smtClean="0"/>
              <a:t>wheezy), (unstable</a:t>
            </a:r>
            <a:r>
              <a:rPr lang="ko-KR" altLang="en-US" dirty="0" smtClean="0"/>
              <a:t> </a:t>
            </a:r>
            <a:r>
              <a:rPr lang="en-US" altLang="ko-KR" dirty="0"/>
              <a:t>=</a:t>
            </a:r>
            <a:r>
              <a:rPr lang="en-US" dirty="0" smtClean="0"/>
              <a:t> testing), 8.0</a:t>
            </a:r>
          </a:p>
          <a:p>
            <a:r>
              <a:rPr lang="en-US" dirty="0" smtClean="0"/>
              <a:t>F21, f22 							= </a:t>
            </a:r>
            <a:r>
              <a:rPr lang="en-US" dirty="0" err="1" smtClean="0"/>
              <a:t>FedoraCore</a:t>
            </a:r>
            <a:r>
              <a:rPr lang="en-US" dirty="0" smtClean="0"/>
              <a:t> 21, 22</a:t>
            </a:r>
          </a:p>
          <a:p>
            <a:r>
              <a:rPr lang="en-US" dirty="0" smtClean="0"/>
              <a:t>Rhel7 							= </a:t>
            </a:r>
            <a:r>
              <a:rPr lang="en-US" dirty="0" err="1" smtClean="0"/>
              <a:t>RedHat</a:t>
            </a:r>
            <a:r>
              <a:rPr lang="en-US" dirty="0" smtClean="0"/>
              <a:t> Enterprise Linux 7.0</a:t>
            </a:r>
          </a:p>
          <a:p>
            <a:r>
              <a:rPr lang="en-US" dirty="0" smtClean="0"/>
              <a:t>Kvmibm1							= KVM for IBM Z system</a:t>
            </a:r>
          </a:p>
        </p:txBody>
      </p:sp>
    </p:spTree>
    <p:extLst>
      <p:ext uri="{BB962C8B-B14F-4D97-AF65-F5344CB8AC3E}">
        <p14:creationId xmlns:p14="http://schemas.microsoft.com/office/powerpoint/2010/main" val="20042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12" y="3589127"/>
            <a:ext cx="113284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2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15" y="3577576"/>
            <a:ext cx="10502900" cy="241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32183" y="5144878"/>
            <a:ext cx="1740665" cy="297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3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8376" y="609600"/>
            <a:ext cx="4952024" cy="56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2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72" y="678455"/>
            <a:ext cx="6312879" cy="576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8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of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docs.openstack.org</a:t>
            </a:r>
            <a:r>
              <a:rPr lang="en-US" dirty="0"/>
              <a:t>/developer/</a:t>
            </a:r>
            <a:r>
              <a:rPr lang="en-US" dirty="0" err="1"/>
              <a:t>devstack</a:t>
            </a:r>
            <a:r>
              <a:rPr lang="en-US" dirty="0"/>
              <a:t>/</a:t>
            </a:r>
            <a:r>
              <a:rPr lang="en-US" dirty="0" err="1"/>
              <a:t>configuration.html#openrc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of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09" y="0"/>
            <a:ext cx="9297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of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09" y="0"/>
            <a:ext cx="9297605" cy="68580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760258" y="1396479"/>
            <a:ext cx="1568824" cy="63062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Local.conf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DevStack</a:t>
            </a:r>
            <a:r>
              <a:rPr lang="en-US" dirty="0"/>
              <a:t> configuration is modified via the file </a:t>
            </a:r>
            <a:r>
              <a:rPr lang="en-US" dirty="0" err="1" smtClean="0"/>
              <a:t>local.conf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It is a modified INI format file that introduces a meta-section header to carry additional information regarding the configuration files to be changed.</a:t>
            </a:r>
          </a:p>
        </p:txBody>
      </p:sp>
    </p:spTree>
    <p:extLst>
      <p:ext uri="{BB962C8B-B14F-4D97-AF65-F5344CB8AC3E}">
        <p14:creationId xmlns:p14="http://schemas.microsoft.com/office/powerpoint/2010/main" val="59539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8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Local.conf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DevStack</a:t>
            </a:r>
            <a:r>
              <a:rPr lang="en-US" dirty="0"/>
              <a:t> configuration is modified via the file </a:t>
            </a:r>
            <a:r>
              <a:rPr lang="en-US" dirty="0" err="1" smtClean="0"/>
              <a:t>local.conf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It is a modified INI format file that introduces a meta-section header to carry additional information regarding the configuration files to be changed.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81549" y="3512148"/>
            <a:ext cx="1455628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52231" y="4345865"/>
            <a:ext cx="1715604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Local.conf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DevStack</a:t>
            </a:r>
            <a:r>
              <a:rPr lang="en-US" dirty="0"/>
              <a:t> configuration is modified via the file </a:t>
            </a:r>
            <a:r>
              <a:rPr lang="en-US" dirty="0" err="1" smtClean="0"/>
              <a:t>local.conf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It is a modified INI format file that introduces a meta-section header to carry additional information regarding the configuration files to be changed.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81549" y="3512148"/>
            <a:ext cx="1455628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52231" y="4345865"/>
            <a:ext cx="1715604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709272" y="4357297"/>
            <a:ext cx="2588963" cy="306815"/>
          </a:xfrm>
          <a:prstGeom prst="roundRect">
            <a:avLst/>
          </a:prstGeom>
          <a:noFill/>
          <a:ln w="444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5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INI </a:t>
            </a:r>
            <a:r>
              <a:rPr lang="en-US" dirty="0" smtClean="0">
                <a:solidFill>
                  <a:schemeClr val="tx1"/>
                </a:solidFill>
              </a:rPr>
              <a:t>file format </a:t>
            </a:r>
            <a:r>
              <a:rPr lang="en-US" dirty="0">
                <a:solidFill>
                  <a:schemeClr val="tx1"/>
                </a:solidFill>
              </a:rPr>
              <a:t>is an informal standard </a:t>
            </a:r>
            <a:r>
              <a:rPr lang="en-US" dirty="0" smtClean="0">
                <a:solidFill>
                  <a:schemeClr val="tx1"/>
                </a:solidFill>
              </a:rPr>
              <a:t>for configuration file </a:t>
            </a:r>
            <a:r>
              <a:rPr lang="en-US" dirty="0">
                <a:solidFill>
                  <a:schemeClr val="tx1"/>
                </a:solidFill>
              </a:rPr>
              <a:t>for some </a:t>
            </a:r>
            <a:r>
              <a:rPr lang="en-US" dirty="0" smtClean="0">
                <a:solidFill>
                  <a:schemeClr val="tx1"/>
                </a:solidFill>
              </a:rPr>
              <a:t>platforms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 smtClean="0">
                <a:solidFill>
                  <a:schemeClr val="tx1"/>
                </a:solidFill>
              </a:rPr>
              <a:t>software.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INI </a:t>
            </a:r>
            <a:r>
              <a:rPr lang="en-US" dirty="0">
                <a:solidFill>
                  <a:schemeClr val="tx1"/>
                </a:solidFill>
              </a:rPr>
              <a:t>files are simple </a:t>
            </a:r>
            <a:r>
              <a:rPr lang="en-US" dirty="0" smtClean="0">
                <a:solidFill>
                  <a:schemeClr val="tx1"/>
                </a:solidFill>
              </a:rPr>
              <a:t>Text files </a:t>
            </a:r>
            <a:r>
              <a:rPr lang="en-US" dirty="0">
                <a:solidFill>
                  <a:schemeClr val="tx1"/>
                </a:solidFill>
              </a:rPr>
              <a:t>with a </a:t>
            </a:r>
            <a:r>
              <a:rPr lang="en-US" dirty="0" smtClean="0">
                <a:solidFill>
                  <a:schemeClr val="tx1"/>
                </a:solidFill>
              </a:rPr>
              <a:t>Basic structure </a:t>
            </a:r>
            <a:r>
              <a:rPr lang="en-US" dirty="0">
                <a:solidFill>
                  <a:schemeClr val="tx1"/>
                </a:solidFill>
              </a:rPr>
              <a:t>composed of sections</a:t>
            </a:r>
            <a:r>
              <a:rPr lang="en-US" dirty="0" smtClean="0">
                <a:solidFill>
                  <a:schemeClr val="tx1"/>
                </a:solidFill>
              </a:rPr>
              <a:t>, properties, and values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9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INI </a:t>
            </a:r>
            <a:r>
              <a:rPr lang="en-US" dirty="0" smtClean="0">
                <a:solidFill>
                  <a:schemeClr val="tx1"/>
                </a:solidFill>
              </a:rPr>
              <a:t>file format </a:t>
            </a:r>
            <a:r>
              <a:rPr lang="en-US" dirty="0">
                <a:solidFill>
                  <a:schemeClr val="tx1"/>
                </a:solidFill>
              </a:rPr>
              <a:t>is an informal standard </a:t>
            </a:r>
            <a:r>
              <a:rPr lang="en-US" dirty="0" smtClean="0">
                <a:solidFill>
                  <a:schemeClr val="tx1"/>
                </a:solidFill>
              </a:rPr>
              <a:t>for configuration file </a:t>
            </a:r>
            <a:r>
              <a:rPr lang="en-US" dirty="0">
                <a:solidFill>
                  <a:schemeClr val="tx1"/>
                </a:solidFill>
              </a:rPr>
              <a:t>for some </a:t>
            </a:r>
            <a:r>
              <a:rPr lang="en-US" dirty="0" smtClean="0">
                <a:solidFill>
                  <a:schemeClr val="tx1"/>
                </a:solidFill>
              </a:rPr>
              <a:t>platforms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 smtClean="0">
                <a:solidFill>
                  <a:schemeClr val="tx1"/>
                </a:solidFill>
              </a:rPr>
              <a:t>software.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INI </a:t>
            </a:r>
            <a:r>
              <a:rPr lang="en-US" dirty="0">
                <a:solidFill>
                  <a:schemeClr val="tx1"/>
                </a:solidFill>
              </a:rPr>
              <a:t>files are simple </a:t>
            </a:r>
            <a:r>
              <a:rPr lang="en-US" dirty="0" smtClean="0">
                <a:solidFill>
                  <a:schemeClr val="tx1"/>
                </a:solidFill>
              </a:rPr>
              <a:t>Text files </a:t>
            </a:r>
            <a:r>
              <a:rPr lang="en-US" dirty="0">
                <a:solidFill>
                  <a:schemeClr val="tx1"/>
                </a:solidFill>
              </a:rPr>
              <a:t>with a </a:t>
            </a:r>
            <a:r>
              <a:rPr lang="en-US" dirty="0" smtClean="0">
                <a:solidFill>
                  <a:schemeClr val="tx1"/>
                </a:solidFill>
              </a:rPr>
              <a:t>Basic structure </a:t>
            </a:r>
            <a:r>
              <a:rPr lang="en-US" dirty="0">
                <a:solidFill>
                  <a:schemeClr val="tx1"/>
                </a:solidFill>
              </a:rPr>
              <a:t>composed of sections</a:t>
            </a:r>
            <a:r>
              <a:rPr lang="en-US" dirty="0" smtClean="0">
                <a:solidFill>
                  <a:schemeClr val="tx1"/>
                </a:solidFill>
              </a:rPr>
              <a:t>, properties, and values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88207" y="3341819"/>
            <a:ext cx="1706640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241092" y="3341819"/>
            <a:ext cx="3804296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INI </a:t>
            </a:r>
            <a:r>
              <a:rPr lang="en-US" dirty="0" smtClean="0">
                <a:solidFill>
                  <a:schemeClr val="tx1"/>
                </a:solidFill>
              </a:rPr>
              <a:t>file format </a:t>
            </a:r>
            <a:r>
              <a:rPr lang="en-US" dirty="0">
                <a:solidFill>
                  <a:schemeClr val="tx1"/>
                </a:solidFill>
              </a:rPr>
              <a:t>is an informal standard </a:t>
            </a:r>
            <a:r>
              <a:rPr lang="en-US" dirty="0" smtClean="0">
                <a:solidFill>
                  <a:schemeClr val="tx1"/>
                </a:solidFill>
              </a:rPr>
              <a:t>for configuration file </a:t>
            </a:r>
            <a:r>
              <a:rPr lang="en-US" dirty="0">
                <a:solidFill>
                  <a:schemeClr val="tx1"/>
                </a:solidFill>
              </a:rPr>
              <a:t>for some </a:t>
            </a:r>
            <a:r>
              <a:rPr lang="en-US" dirty="0" smtClean="0">
                <a:solidFill>
                  <a:schemeClr val="tx1"/>
                </a:solidFill>
              </a:rPr>
              <a:t>platforms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 smtClean="0">
                <a:solidFill>
                  <a:schemeClr val="tx1"/>
                </a:solidFill>
              </a:rPr>
              <a:t>software.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INI </a:t>
            </a:r>
            <a:r>
              <a:rPr lang="en-US" dirty="0">
                <a:solidFill>
                  <a:schemeClr val="tx1"/>
                </a:solidFill>
              </a:rPr>
              <a:t>files are simple </a:t>
            </a:r>
            <a:r>
              <a:rPr lang="en-US" dirty="0" smtClean="0">
                <a:solidFill>
                  <a:schemeClr val="tx1"/>
                </a:solidFill>
              </a:rPr>
              <a:t>Text files </a:t>
            </a:r>
            <a:r>
              <a:rPr lang="en-US" dirty="0">
                <a:solidFill>
                  <a:schemeClr val="tx1"/>
                </a:solidFill>
              </a:rPr>
              <a:t>with a </a:t>
            </a:r>
            <a:r>
              <a:rPr lang="en-US" dirty="0" smtClean="0">
                <a:solidFill>
                  <a:schemeClr val="tx1"/>
                </a:solidFill>
              </a:rPr>
              <a:t>Basic structure </a:t>
            </a:r>
            <a:r>
              <a:rPr lang="en-US" dirty="0">
                <a:solidFill>
                  <a:schemeClr val="tx1"/>
                </a:solidFill>
              </a:rPr>
              <a:t>composed of sections</a:t>
            </a:r>
            <a:r>
              <a:rPr lang="en-US" dirty="0" smtClean="0">
                <a:solidFill>
                  <a:schemeClr val="tx1"/>
                </a:solidFill>
              </a:rPr>
              <a:t>, properties, and values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88207" y="3341819"/>
            <a:ext cx="1706640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241092" y="3341819"/>
            <a:ext cx="3804296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829500" y="4545107"/>
            <a:ext cx="1742499" cy="277906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1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INI </a:t>
            </a:r>
            <a:r>
              <a:rPr lang="en-US" dirty="0" smtClean="0">
                <a:solidFill>
                  <a:schemeClr val="tx1"/>
                </a:solidFill>
              </a:rPr>
              <a:t>file format </a:t>
            </a:r>
            <a:r>
              <a:rPr lang="en-US" dirty="0">
                <a:solidFill>
                  <a:schemeClr val="tx1"/>
                </a:solidFill>
              </a:rPr>
              <a:t>is an informal standard </a:t>
            </a:r>
            <a:r>
              <a:rPr lang="en-US" dirty="0" smtClean="0">
                <a:solidFill>
                  <a:schemeClr val="tx1"/>
                </a:solidFill>
              </a:rPr>
              <a:t>for configuration file </a:t>
            </a:r>
            <a:r>
              <a:rPr lang="en-US" dirty="0">
                <a:solidFill>
                  <a:schemeClr val="tx1"/>
                </a:solidFill>
              </a:rPr>
              <a:t>for some </a:t>
            </a:r>
            <a:r>
              <a:rPr lang="en-US" dirty="0" smtClean="0">
                <a:solidFill>
                  <a:schemeClr val="tx1"/>
                </a:solidFill>
              </a:rPr>
              <a:t>platforms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 smtClean="0">
                <a:solidFill>
                  <a:schemeClr val="tx1"/>
                </a:solidFill>
              </a:rPr>
              <a:t>software.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INI </a:t>
            </a:r>
            <a:r>
              <a:rPr lang="en-US" dirty="0">
                <a:solidFill>
                  <a:schemeClr val="tx1"/>
                </a:solidFill>
              </a:rPr>
              <a:t>files are simple </a:t>
            </a:r>
            <a:r>
              <a:rPr lang="en-US" dirty="0" smtClean="0">
                <a:solidFill>
                  <a:schemeClr val="tx1"/>
                </a:solidFill>
              </a:rPr>
              <a:t>Text files </a:t>
            </a:r>
            <a:r>
              <a:rPr lang="en-US" dirty="0">
                <a:solidFill>
                  <a:schemeClr val="tx1"/>
                </a:solidFill>
              </a:rPr>
              <a:t>with a </a:t>
            </a:r>
            <a:r>
              <a:rPr lang="en-US" dirty="0" smtClean="0">
                <a:solidFill>
                  <a:schemeClr val="tx1"/>
                </a:solidFill>
              </a:rPr>
              <a:t>Basic structure </a:t>
            </a:r>
            <a:r>
              <a:rPr lang="en-US" dirty="0">
                <a:solidFill>
                  <a:schemeClr val="tx1"/>
                </a:solidFill>
              </a:rPr>
              <a:t>composed of sections</a:t>
            </a:r>
            <a:r>
              <a:rPr lang="en-US" dirty="0" smtClean="0">
                <a:solidFill>
                  <a:schemeClr val="tx1"/>
                </a:solidFill>
              </a:rPr>
              <a:t>, properties, and values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888207" y="3341819"/>
            <a:ext cx="1706640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241092" y="3341819"/>
            <a:ext cx="3804296" cy="30681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829500" y="4545107"/>
            <a:ext cx="1742499" cy="277906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294879" y="4545107"/>
            <a:ext cx="4449756" cy="277906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431091" y="4890247"/>
            <a:ext cx="1240392" cy="277906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259891" y="4890247"/>
            <a:ext cx="836980" cy="277906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1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Local.conf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Local.conf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29" y="3375210"/>
            <a:ext cx="7605565" cy="17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1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Local.conf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629" y="3375210"/>
            <a:ext cx="7605565" cy="170777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291629" y="4580965"/>
            <a:ext cx="2244512" cy="502021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Middle of </a:t>
            </a:r>
            <a:r>
              <a:rPr lang="en-US" dirty="0" err="1" smtClean="0"/>
              <a:t>local.conf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0" y="2666999"/>
            <a:ext cx="9817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8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84928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a set of scripts and utilities to quickly deploy an OpenStack cloud</a:t>
            </a:r>
          </a:p>
        </p:txBody>
      </p:sp>
    </p:spTree>
    <p:extLst>
      <p:ext uri="{BB962C8B-B14F-4D97-AF65-F5344CB8AC3E}">
        <p14:creationId xmlns:p14="http://schemas.microsoft.com/office/powerpoint/2010/main" val="31243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98611"/>
            <a:ext cx="9905998" cy="1905000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local.conf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879600"/>
            <a:ext cx="121285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98611"/>
            <a:ext cx="9905998" cy="1905000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local.conf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879600"/>
            <a:ext cx="12128500" cy="4978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976992" y="1879600"/>
            <a:ext cx="6188983" cy="343647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7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Stack.sh</a:t>
            </a:r>
            <a:r>
              <a:rPr lang="en-US" dirty="0" smtClean="0"/>
              <a:t> and </a:t>
            </a:r>
            <a:r>
              <a:rPr lang="en-US" dirty="0" err="1" smtClean="0"/>
              <a:t>local.conf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6999"/>
            <a:ext cx="12192000" cy="198177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" y="2913987"/>
            <a:ext cx="12093388" cy="994625"/>
          </a:xfrm>
          <a:prstGeom prst="roundRect">
            <a:avLst/>
          </a:pr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7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120</a:t>
            </a:r>
            <a:r>
              <a:rPr lang="en-US" baseline="30000" dirty="0" smtClean="0"/>
              <a:t>th</a:t>
            </a:r>
            <a:r>
              <a:rPr lang="en-US" dirty="0" smtClean="0"/>
              <a:t> to 140</a:t>
            </a:r>
            <a:r>
              <a:rPr lang="en-US" baseline="30000" dirty="0" smtClean="0"/>
              <a:t>th</a:t>
            </a:r>
            <a:r>
              <a:rPr lang="en-US" dirty="0" smtClean="0"/>
              <a:t> line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120</a:t>
            </a:r>
            <a:r>
              <a:rPr lang="en-US" baseline="30000" dirty="0" smtClean="0"/>
              <a:t>th</a:t>
            </a:r>
            <a:r>
              <a:rPr lang="en-US" dirty="0" smtClean="0"/>
              <a:t> to 140</a:t>
            </a:r>
            <a:r>
              <a:rPr lang="en-US" baseline="30000" dirty="0" smtClean="0"/>
              <a:t>th</a:t>
            </a:r>
            <a:r>
              <a:rPr lang="en-US" dirty="0" smtClean="0"/>
              <a:t> line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09601" y="2532529"/>
            <a:ext cx="9475693" cy="649942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66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120</a:t>
            </a:r>
            <a:r>
              <a:rPr lang="en-US" baseline="30000" dirty="0" smtClean="0"/>
              <a:t>th</a:t>
            </a:r>
            <a:r>
              <a:rPr lang="en-US" dirty="0" smtClean="0"/>
              <a:t> to 140</a:t>
            </a:r>
            <a:r>
              <a:rPr lang="en-US" baseline="30000" dirty="0" smtClean="0"/>
              <a:t>th</a:t>
            </a:r>
            <a:r>
              <a:rPr lang="en-US" dirty="0" smtClean="0"/>
              <a:t> line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6848" y="3529849"/>
            <a:ext cx="3702423" cy="26604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120</a:t>
            </a:r>
            <a:r>
              <a:rPr lang="en-US" baseline="30000" dirty="0" smtClean="0"/>
              <a:t>th</a:t>
            </a:r>
            <a:r>
              <a:rPr lang="en-US" dirty="0" smtClean="0"/>
              <a:t> to 140</a:t>
            </a:r>
            <a:r>
              <a:rPr lang="en-US" baseline="30000" dirty="0" smtClean="0"/>
              <a:t>th</a:t>
            </a:r>
            <a:r>
              <a:rPr lang="en-US" dirty="0" smtClean="0"/>
              <a:t> line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46848" y="3529849"/>
            <a:ext cx="3702423" cy="26604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81835" y="5677559"/>
            <a:ext cx="9305365" cy="26604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120</a:t>
            </a:r>
            <a:r>
              <a:rPr lang="en-US" baseline="30000" dirty="0" smtClean="0"/>
              <a:t>th</a:t>
            </a:r>
            <a:r>
              <a:rPr lang="en-US" dirty="0" smtClean="0"/>
              <a:t> to 140</a:t>
            </a:r>
            <a:r>
              <a:rPr lang="en-US" baseline="30000" dirty="0" smtClean="0"/>
              <a:t>th</a:t>
            </a:r>
            <a:r>
              <a:rPr lang="en-US" dirty="0" smtClean="0"/>
              <a:t> line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27530" y="3795889"/>
            <a:ext cx="4634752" cy="26604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120</a:t>
            </a:r>
            <a:r>
              <a:rPr lang="en-US" baseline="30000" dirty="0" smtClean="0"/>
              <a:t>th</a:t>
            </a:r>
            <a:r>
              <a:rPr lang="en-US" dirty="0" smtClean="0"/>
              <a:t> to 140</a:t>
            </a:r>
            <a:r>
              <a:rPr lang="en-US" baseline="30000" dirty="0" smtClean="0"/>
              <a:t>th</a:t>
            </a:r>
            <a:r>
              <a:rPr lang="en-US" dirty="0" smtClean="0"/>
              <a:t> line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02661" y="4002077"/>
            <a:ext cx="6911786" cy="26604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1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120</a:t>
            </a:r>
            <a:r>
              <a:rPr lang="en-US" baseline="30000" dirty="0" smtClean="0"/>
              <a:t>th</a:t>
            </a:r>
            <a:r>
              <a:rPr lang="en-US" dirty="0" smtClean="0"/>
              <a:t> to 140</a:t>
            </a:r>
            <a:r>
              <a:rPr lang="en-US" baseline="30000" dirty="0" smtClean="0"/>
              <a:t>th</a:t>
            </a:r>
            <a:r>
              <a:rPr lang="en-US" dirty="0" smtClean="0"/>
              <a:t> line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02661" y="4253088"/>
            <a:ext cx="2761127" cy="26604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84928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a set of scripts and utilities to quickly deploy an OpenStack cloud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2131" y="3989751"/>
            <a:ext cx="2160385" cy="514553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708892" y="3989751"/>
            <a:ext cx="2977469" cy="514553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162160" y="3989750"/>
            <a:ext cx="434409" cy="514553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702686" y="3989750"/>
            <a:ext cx="986679" cy="514553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9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120</a:t>
            </a:r>
            <a:r>
              <a:rPr lang="en-US" baseline="30000" dirty="0" smtClean="0"/>
              <a:t>th</a:t>
            </a:r>
            <a:r>
              <a:rPr lang="en-US" dirty="0" smtClean="0"/>
              <a:t> to 140</a:t>
            </a:r>
            <a:r>
              <a:rPr lang="en-US" baseline="30000" dirty="0" smtClean="0"/>
              <a:t>th</a:t>
            </a:r>
            <a:r>
              <a:rPr lang="en-US" dirty="0" smtClean="0"/>
              <a:t> line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577790" y="4477206"/>
            <a:ext cx="4652681" cy="26604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120</a:t>
            </a:r>
            <a:r>
              <a:rPr lang="en-US" baseline="30000" dirty="0" smtClean="0"/>
              <a:t>th</a:t>
            </a:r>
            <a:r>
              <a:rPr lang="en-US" dirty="0" smtClean="0"/>
              <a:t> to 140</a:t>
            </a:r>
            <a:r>
              <a:rPr lang="en-US" baseline="30000" dirty="0" smtClean="0"/>
              <a:t>th</a:t>
            </a:r>
            <a:r>
              <a:rPr lang="en-US" dirty="0" smtClean="0"/>
              <a:t> line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106709" y="4719253"/>
            <a:ext cx="4347880" cy="26604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120</a:t>
            </a:r>
            <a:r>
              <a:rPr lang="en-US" baseline="30000" dirty="0" smtClean="0"/>
              <a:t>th</a:t>
            </a:r>
            <a:r>
              <a:rPr lang="en-US" dirty="0" smtClean="0"/>
              <a:t> to 140</a:t>
            </a:r>
            <a:r>
              <a:rPr lang="en-US" baseline="30000" dirty="0" smtClean="0"/>
              <a:t>th</a:t>
            </a:r>
            <a:r>
              <a:rPr lang="en-US" dirty="0" smtClean="0"/>
              <a:t> line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63908" y="4943371"/>
            <a:ext cx="9126067" cy="266040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7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120</a:t>
            </a:r>
            <a:r>
              <a:rPr lang="en-US" baseline="30000" dirty="0" smtClean="0"/>
              <a:t>th</a:t>
            </a:r>
            <a:r>
              <a:rPr lang="en-US" dirty="0" smtClean="0"/>
              <a:t> to 140</a:t>
            </a:r>
            <a:r>
              <a:rPr lang="en-US" baseline="30000" dirty="0" smtClean="0"/>
              <a:t>th</a:t>
            </a:r>
            <a:r>
              <a:rPr lang="en-US" dirty="0" smtClean="0"/>
              <a:t> line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590802" y="5427465"/>
            <a:ext cx="9341222" cy="51613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2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Local.conf</a:t>
            </a:r>
            <a:r>
              <a:rPr lang="en-US" dirty="0" smtClean="0"/>
              <a:t> is not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Local.conf</a:t>
            </a:r>
            <a:r>
              <a:rPr lang="en-US" dirty="0" smtClean="0"/>
              <a:t> is not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62" y="2792132"/>
            <a:ext cx="113919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way to solve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47" y="3883357"/>
            <a:ext cx="8124930" cy="69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09" y="2769038"/>
            <a:ext cx="5929406" cy="29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709" y="2769038"/>
            <a:ext cx="5929406" cy="292012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29709" y="2836664"/>
            <a:ext cx="4140667" cy="435453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84928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a set of scripts </a:t>
            </a:r>
            <a:r>
              <a:rPr lang="en-US" sz="2400" dirty="0" smtClean="0"/>
              <a:t>to deploy an </a:t>
            </a:r>
            <a:r>
              <a:rPr lang="en-US" sz="2400" dirty="0"/>
              <a:t>OpenStack cloud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42131" y="3989751"/>
            <a:ext cx="6578149" cy="514553"/>
          </a:xfrm>
          <a:prstGeom prst="round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3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brackets at configuration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new header is similar to a normal INI section header but with double brackets ([[ ... ]]) and two internal fields separated by a pipe (|). Note that there are no spaces between the double brackets and the internal fields. Likewise, there are no spaces between the pipe and the internal fields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'[[' &lt;phase&gt; '|' &lt;</a:t>
            </a:r>
            <a:r>
              <a:rPr lang="en-US" dirty="0" err="1"/>
              <a:t>config</a:t>
            </a:r>
            <a:r>
              <a:rPr lang="en-US" dirty="0"/>
              <a:t>-file-name&gt; </a:t>
            </a:r>
            <a:r>
              <a:rPr lang="en-US" dirty="0" smtClean="0"/>
              <a:t>']]’</a:t>
            </a:r>
          </a:p>
          <a:p>
            <a:r>
              <a:rPr lang="en-US" dirty="0"/>
              <a:t>where &lt;phase&gt; is one of a set of phase names defined by </a:t>
            </a:r>
            <a:r>
              <a:rPr lang="en-US" dirty="0" err="1"/>
              <a:t>stack.sh</a:t>
            </a:r>
            <a:r>
              <a:rPr lang="en-US" dirty="0"/>
              <a:t> and &lt;</a:t>
            </a:r>
            <a:r>
              <a:rPr lang="en-US" dirty="0" err="1"/>
              <a:t>config</a:t>
            </a:r>
            <a:r>
              <a:rPr lang="en-US" dirty="0"/>
              <a:t>-file-name&gt; is the configuration filename. The filename is </a:t>
            </a:r>
            <a:r>
              <a:rPr lang="en-US" dirty="0" err="1"/>
              <a:t>eval’ed</a:t>
            </a:r>
            <a:r>
              <a:rPr lang="en-US" dirty="0"/>
              <a:t> in the </a:t>
            </a:r>
            <a:r>
              <a:rPr lang="en-US" dirty="0" err="1"/>
              <a:t>stack.sh</a:t>
            </a:r>
            <a:r>
              <a:rPr lang="en-US" dirty="0"/>
              <a:t> context so all environment variables are available and may be used. Using the project </a:t>
            </a:r>
            <a:r>
              <a:rPr lang="en-US" dirty="0" err="1"/>
              <a:t>config</a:t>
            </a:r>
            <a:r>
              <a:rPr lang="en-US" dirty="0"/>
              <a:t> file variables in the header is strongly suggested (see the NOVA_CONF example below). If the path of the </a:t>
            </a:r>
            <a:r>
              <a:rPr lang="en-US" dirty="0" err="1"/>
              <a:t>config</a:t>
            </a:r>
            <a:r>
              <a:rPr lang="en-US" dirty="0"/>
              <a:t> file does not exist it is skipped.</a:t>
            </a:r>
          </a:p>
        </p:txBody>
      </p:sp>
    </p:spTree>
    <p:extLst>
      <p:ext uri="{BB962C8B-B14F-4D97-AF65-F5344CB8AC3E}">
        <p14:creationId xmlns:p14="http://schemas.microsoft.com/office/powerpoint/2010/main" val="182558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brackets at configuration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'[[' </a:t>
            </a:r>
            <a:r>
              <a:rPr lang="en-US" dirty="0"/>
              <a:t>&lt;phase&gt; '|' &lt;</a:t>
            </a:r>
            <a:r>
              <a:rPr lang="en-US" dirty="0" err="1"/>
              <a:t>config</a:t>
            </a:r>
            <a:r>
              <a:rPr lang="en-US" dirty="0"/>
              <a:t>-file-name&gt; </a:t>
            </a:r>
            <a:r>
              <a:rPr lang="en-US" dirty="0" smtClean="0"/>
              <a:t>']]’</a:t>
            </a:r>
          </a:p>
          <a:p>
            <a:r>
              <a:rPr lang="en-US" dirty="0"/>
              <a:t>where &lt;phase&gt; is one of a set of phase names defined by </a:t>
            </a:r>
            <a:r>
              <a:rPr lang="en-US" dirty="0" err="1"/>
              <a:t>stack.sh</a:t>
            </a:r>
            <a:r>
              <a:rPr lang="en-US" dirty="0"/>
              <a:t> and &lt;</a:t>
            </a:r>
            <a:r>
              <a:rPr lang="en-US" dirty="0" err="1"/>
              <a:t>config</a:t>
            </a:r>
            <a:r>
              <a:rPr lang="en-US" dirty="0"/>
              <a:t>-file-name&gt; is the configuration </a:t>
            </a:r>
            <a:r>
              <a:rPr lang="en-US" dirty="0" smtClean="0"/>
              <a:t>filename.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Options at </a:t>
            </a:r>
            <a:r>
              <a:rPr lang="en-US" dirty="0" err="1" smtClean="0"/>
              <a:t>local.conf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89" y="2728357"/>
            <a:ext cx="10615535" cy="30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0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5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0889"/>
            <a:ext cx="12192000" cy="496711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141413" y="3938991"/>
            <a:ext cx="6899928" cy="435453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stack.sh</a:t>
            </a:r>
            <a:r>
              <a:rPr lang="en-US" dirty="0" smtClean="0"/>
              <a:t> and </a:t>
            </a:r>
            <a:r>
              <a:rPr lang="en-US" dirty="0" err="1"/>
              <a:t>local.conf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7859152" cy="685801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en-US" dirty="0"/>
              <a:t>LRC=$(</a:t>
            </a:r>
            <a:r>
              <a:rPr lang="en-US" dirty="0" err="1"/>
              <a:t>get_meta_section_files</a:t>
            </a:r>
            <a:r>
              <a:rPr lang="en-US" dirty="0"/>
              <a:t> $TOP_DIR/</a:t>
            </a:r>
            <a:r>
              <a:rPr lang="en-US" dirty="0" err="1"/>
              <a:t>local.conf</a:t>
            </a:r>
            <a:r>
              <a:rPr lang="en-US" dirty="0"/>
              <a:t> local</a:t>
            </a:r>
            <a:r>
              <a:rPr lang="en-US" dirty="0" smtClean="0"/>
              <a:t>)</a:t>
            </a:r>
            <a:r>
              <a:rPr lang="en-US" dirty="0"/>
              <a:t>	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41413" y="3766851"/>
            <a:ext cx="9478847" cy="2380562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[[</a:t>
            </a:r>
            <a:r>
              <a:rPr lang="en-US" dirty="0" err="1"/>
              <a:t>local|localrc</a:t>
            </a:r>
            <a:r>
              <a:rPr lang="en-US" dirty="0"/>
              <a:t>]]</a:t>
            </a:r>
          </a:p>
          <a:p>
            <a:r>
              <a:rPr lang="en-US" dirty="0"/>
              <a:t>DATABASE_PASSWORD=stack</a:t>
            </a:r>
          </a:p>
          <a:p>
            <a:r>
              <a:rPr lang="en-US" dirty="0"/>
              <a:t>RABBIT_PASSWORD=stack</a:t>
            </a:r>
          </a:p>
          <a:p>
            <a:r>
              <a:rPr lang="en-US" dirty="0"/>
              <a:t>SERVICE_TOKEN=stack</a:t>
            </a:r>
          </a:p>
          <a:p>
            <a:r>
              <a:rPr lang="en-US" dirty="0"/>
              <a:t>SERVICE_PASSWORD=stack</a:t>
            </a:r>
          </a:p>
          <a:p>
            <a:r>
              <a:rPr lang="en-US" dirty="0"/>
              <a:t>ADMIN_PASSWORD=stack</a:t>
            </a:r>
          </a:p>
        </p:txBody>
      </p:sp>
    </p:spTree>
    <p:extLst>
      <p:ext uri="{BB962C8B-B14F-4D97-AF65-F5344CB8AC3E}">
        <p14:creationId xmlns:p14="http://schemas.microsoft.com/office/powerpoint/2010/main" val="16805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69" y="2666999"/>
            <a:ext cx="6570394" cy="1429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69" y="4079399"/>
            <a:ext cx="6570394" cy="1915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68" y="5919131"/>
            <a:ext cx="6575254" cy="530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863" y="2666998"/>
            <a:ext cx="4825388" cy="37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9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openrc</a:t>
            </a:r>
            <a:r>
              <a:rPr lang="en-US" dirty="0"/>
              <a:t> configures login credentials suitable for use with the OpenStack command-line tools. </a:t>
            </a:r>
            <a:r>
              <a:rPr lang="en-US" dirty="0" err="1"/>
              <a:t>openrc</a:t>
            </a:r>
            <a:r>
              <a:rPr lang="en-US" dirty="0"/>
              <a:t> sources </a:t>
            </a:r>
            <a:r>
              <a:rPr lang="en-US" dirty="0" err="1"/>
              <a:t>stackrc</a:t>
            </a:r>
            <a:r>
              <a:rPr lang="en-US" dirty="0"/>
              <a:t> at the beginning (which in turn sources the </a:t>
            </a:r>
            <a:r>
              <a:rPr lang="en-US" dirty="0" err="1"/>
              <a:t>localrc</a:t>
            </a:r>
            <a:r>
              <a:rPr lang="en-US" dirty="0"/>
              <a:t> section of </a:t>
            </a:r>
            <a:r>
              <a:rPr lang="en-US" dirty="0" err="1"/>
              <a:t>local.conf</a:t>
            </a:r>
            <a:r>
              <a:rPr lang="en-US" dirty="0"/>
              <a:t>) in order to pick up HOST_IP and/or SERVICE_HOST to use in the endpoints. The values shown below are the default values.</a:t>
            </a:r>
          </a:p>
        </p:txBody>
      </p:sp>
    </p:spTree>
    <p:extLst>
      <p:ext uri="{BB962C8B-B14F-4D97-AF65-F5344CB8AC3E}">
        <p14:creationId xmlns:p14="http://schemas.microsoft.com/office/powerpoint/2010/main" val="67034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openrc</a:t>
            </a:r>
            <a:r>
              <a:rPr lang="en-US" dirty="0"/>
              <a:t> configures login credentials suitable for use with the OpenStack command-line tools. </a:t>
            </a:r>
            <a:r>
              <a:rPr lang="en-US" dirty="0" err="1"/>
              <a:t>openrc</a:t>
            </a:r>
            <a:r>
              <a:rPr lang="en-US" dirty="0"/>
              <a:t> sources </a:t>
            </a:r>
            <a:r>
              <a:rPr lang="en-US" dirty="0" err="1"/>
              <a:t>stackrc</a:t>
            </a:r>
            <a:r>
              <a:rPr lang="en-US" dirty="0"/>
              <a:t> at the beginning (which in turn sources the </a:t>
            </a:r>
            <a:r>
              <a:rPr lang="en-US" dirty="0" err="1"/>
              <a:t>localrc</a:t>
            </a:r>
            <a:r>
              <a:rPr lang="en-US" dirty="0"/>
              <a:t> section of </a:t>
            </a:r>
            <a:r>
              <a:rPr lang="en-US" dirty="0" err="1"/>
              <a:t>local.conf</a:t>
            </a:r>
            <a:r>
              <a:rPr lang="en-US" dirty="0"/>
              <a:t>) in order to pick up HOST_IP and/or SERVICE_HOST to use in the endpoints. The values shown below are the default values.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76261" y="3518225"/>
            <a:ext cx="4359763" cy="282595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7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84928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a set of scripts and utilities to quickly deploy an OpenStack cloud</a:t>
            </a:r>
          </a:p>
        </p:txBody>
      </p:sp>
    </p:spTree>
    <p:extLst>
      <p:ext uri="{BB962C8B-B14F-4D97-AF65-F5344CB8AC3E}">
        <p14:creationId xmlns:p14="http://schemas.microsoft.com/office/powerpoint/2010/main" val="93135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93" y="3579563"/>
            <a:ext cx="10438971" cy="64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 at </a:t>
            </a:r>
            <a:r>
              <a:rPr lang="en-US" dirty="0" err="1" smtClean="0"/>
              <a:t>openrc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8"/>
            <a:ext cx="9905998" cy="3124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07" y="3684294"/>
            <a:ext cx="2692288" cy="401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958" y="4312644"/>
            <a:ext cx="2993665" cy="482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407" y="5055115"/>
            <a:ext cx="3978155" cy="7835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407" y="3012158"/>
            <a:ext cx="3415591" cy="4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4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configuration for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Deep configure for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b="1" dirty="0" err="1" smtClean="0"/>
              <a:t>stackrc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2533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9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Stackrc</a:t>
            </a:r>
            <a:r>
              <a:rPr lang="en-US" dirty="0" smtClean="0"/>
              <a:t> in </a:t>
            </a:r>
            <a:r>
              <a:rPr lang="en-US" dirty="0" err="1" smtClean="0"/>
              <a:t>stack.sh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6371"/>
            <a:ext cx="12192000" cy="111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6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number of </a:t>
            </a:r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38" y="3866613"/>
            <a:ext cx="9442747" cy="7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3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</a:t>
            </a:r>
            <a:r>
              <a:rPr lang="en-US" smtClean="0"/>
              <a:t>stackrc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81" y="2209799"/>
            <a:ext cx="11366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7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623" y="2832099"/>
            <a:ext cx="8223577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84928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a set of scripts and utilities to quickly deploy an OpenStack cloud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575292" y="4002363"/>
            <a:ext cx="1122963" cy="514553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514600"/>
            <a:ext cx="97409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196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4600"/>
            <a:ext cx="12192000" cy="296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2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" y="2235200"/>
            <a:ext cx="110617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02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2218373"/>
            <a:ext cx="12192000" cy="341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9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2247900"/>
            <a:ext cx="106553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97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Into </a:t>
            </a:r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484"/>
            <a:ext cx="12192000" cy="35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050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64050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stackrc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component &amp; image download (from online) control</a:t>
            </a:r>
          </a:p>
          <a:p>
            <a:endParaRPr lang="en-US" dirty="0"/>
          </a:p>
          <a:p>
            <a:r>
              <a:rPr lang="en-US" dirty="0" smtClean="0"/>
              <a:t>Each component control</a:t>
            </a:r>
          </a:p>
          <a:p>
            <a:endParaRPr lang="en-US" dirty="0"/>
          </a:p>
          <a:p>
            <a:r>
              <a:rPr lang="en-US" dirty="0" smtClean="0"/>
              <a:t>Many kind of library of </a:t>
            </a:r>
            <a:r>
              <a:rPr lang="en-US" dirty="0" err="1" smtClean="0"/>
              <a:t>devstack</a:t>
            </a:r>
            <a:r>
              <a:rPr lang="en-US" dirty="0" smtClean="0"/>
              <a:t> control</a:t>
            </a:r>
          </a:p>
          <a:p>
            <a:endParaRPr lang="en-US" dirty="0"/>
          </a:p>
          <a:p>
            <a:r>
              <a:rPr lang="en-US" dirty="0" smtClean="0"/>
              <a:t>ETC</a:t>
            </a:r>
            <a:r>
              <a:rPr lang="is-IS" dirty="0" smtClean="0"/>
              <a:t>….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19678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node by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48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node by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docs.openstack.org</a:t>
            </a:r>
            <a:r>
              <a:rPr lang="en-US" dirty="0"/>
              <a:t>/developer/</a:t>
            </a:r>
            <a:r>
              <a:rPr lang="en-US" dirty="0" err="1"/>
              <a:t>devstack</a:t>
            </a:r>
            <a:r>
              <a:rPr lang="en-US" dirty="0"/>
              <a:t>/guides/</a:t>
            </a:r>
            <a:r>
              <a:rPr lang="en-US" dirty="0" err="1"/>
              <a:t>multinode-lab.html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60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84928"/>
            <a:ext cx="9905998" cy="3124201"/>
          </a:xfrm>
        </p:spPr>
        <p:txBody>
          <a:bodyPr>
            <a:normAutofit/>
          </a:bodyPr>
          <a:lstStyle/>
          <a:p>
            <a:r>
              <a:rPr lang="en-US" sz="2400" dirty="0"/>
              <a:t>a set of scripts and utilities to quickly deploy an OpenStack cloud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575292" y="4002363"/>
            <a:ext cx="1122963" cy="514553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342765" y="5546501"/>
            <a:ext cx="4012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For productivity</a:t>
            </a:r>
            <a:endParaRPr lang="en-US" sz="4000" b="1" dirty="0"/>
          </a:p>
        </p:txBody>
      </p:sp>
      <p:sp>
        <p:nvSpPr>
          <p:cNvPr id="6" name="Right Arrow 5"/>
          <p:cNvSpPr/>
          <p:nvPr/>
        </p:nvSpPr>
        <p:spPr>
          <a:xfrm rot="2411741">
            <a:off x="6223314" y="4827768"/>
            <a:ext cx="1303337" cy="5197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node by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docs.openstack.org</a:t>
            </a:r>
            <a:r>
              <a:rPr lang="en-US" dirty="0"/>
              <a:t>/developer/</a:t>
            </a:r>
            <a:r>
              <a:rPr lang="en-US" dirty="0" err="1"/>
              <a:t>devstack</a:t>
            </a:r>
            <a:r>
              <a:rPr lang="en-US" dirty="0"/>
              <a:t>/guides/</a:t>
            </a:r>
            <a:r>
              <a:rPr lang="en-US" dirty="0" err="1"/>
              <a:t>multinode-lab.html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08" y="0"/>
            <a:ext cx="9657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041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Multiple </a:t>
            </a:r>
            <a:r>
              <a:rPr lang="en-US" dirty="0"/>
              <a:t>node by </a:t>
            </a:r>
            <a:r>
              <a:rPr lang="en-US" dirty="0" err="1"/>
              <a:t>devstack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202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Multiple </a:t>
            </a:r>
            <a:r>
              <a:rPr lang="en-US" dirty="0"/>
              <a:t>node by </a:t>
            </a:r>
            <a:r>
              <a:rPr lang="en-US" dirty="0" err="1"/>
              <a:t>devstack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287646" y="2697755"/>
            <a:ext cx="3613532" cy="9116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Cluster Controller</a:t>
            </a: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451939" y="4146933"/>
            <a:ext cx="2798036" cy="854726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>
                  <a:solidFill>
                    <a:sysClr val="windowText" lastClr="000000"/>
                  </a:solidFill>
                </a:ln>
              </a:rPr>
              <a:t>Compute Node</a:t>
            </a:r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01775" y="4146933"/>
            <a:ext cx="2798036" cy="854726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>
                  <a:solidFill>
                    <a:sysClr val="windowText" lastClr="000000"/>
                  </a:solidFill>
                </a:ln>
              </a:rPr>
              <a:t>Compute Node</a:t>
            </a:r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887187" y="4146933"/>
            <a:ext cx="2798036" cy="854726"/>
          </a:xfrm>
          <a:prstGeom prst="round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>
                  <a:solidFill>
                    <a:sysClr val="windowText" lastClr="000000"/>
                  </a:solidFill>
                </a:ln>
              </a:rPr>
              <a:t>Compute Node</a:t>
            </a:r>
            <a:endParaRPr lang="en-US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Oval 7"/>
          <p:cNvSpPr/>
          <p:nvPr/>
        </p:nvSpPr>
        <p:spPr>
          <a:xfrm>
            <a:off x="7025151" y="4444158"/>
            <a:ext cx="341522" cy="3171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28856" y="4444157"/>
            <a:ext cx="341522" cy="3171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20325" y="4444156"/>
            <a:ext cx="341522" cy="3171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4" idx="2"/>
            <a:endCxn id="5" idx="0"/>
          </p:cNvCxnSpPr>
          <p:nvPr/>
        </p:nvCxnSpPr>
        <p:spPr>
          <a:xfrm flipH="1">
            <a:off x="1850957" y="3609400"/>
            <a:ext cx="4243455" cy="5375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2"/>
            <a:endCxn id="6" idx="0"/>
          </p:cNvCxnSpPr>
          <p:nvPr/>
        </p:nvCxnSpPr>
        <p:spPr>
          <a:xfrm flipH="1">
            <a:off x="4900793" y="3609400"/>
            <a:ext cx="1193619" cy="5375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4" idx="2"/>
            <a:endCxn id="7" idx="0"/>
          </p:cNvCxnSpPr>
          <p:nvPr/>
        </p:nvCxnSpPr>
        <p:spPr>
          <a:xfrm>
            <a:off x="6094412" y="3609400"/>
            <a:ext cx="4191793" cy="5375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" idx="2"/>
            <a:endCxn id="8" idx="1"/>
          </p:cNvCxnSpPr>
          <p:nvPr/>
        </p:nvCxnSpPr>
        <p:spPr>
          <a:xfrm>
            <a:off x="6094412" y="3609400"/>
            <a:ext cx="980754" cy="8812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4" idx="2"/>
            <a:endCxn id="9" idx="1"/>
          </p:cNvCxnSpPr>
          <p:nvPr/>
        </p:nvCxnSpPr>
        <p:spPr>
          <a:xfrm>
            <a:off x="6094412" y="3609400"/>
            <a:ext cx="1384459" cy="8812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2"/>
            <a:endCxn id="10" idx="1"/>
          </p:cNvCxnSpPr>
          <p:nvPr/>
        </p:nvCxnSpPr>
        <p:spPr>
          <a:xfrm>
            <a:off x="6094412" y="3609400"/>
            <a:ext cx="1775928" cy="8812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446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at controller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76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at controller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319" y="2214024"/>
            <a:ext cx="6330185" cy="403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06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at compute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051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at compute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762" y="2387600"/>
            <a:ext cx="58293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585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at compute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762" y="2387600"/>
            <a:ext cx="5829300" cy="4470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79762" y="4983469"/>
            <a:ext cx="2670195" cy="249544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179762" y="5791200"/>
            <a:ext cx="4521028" cy="235027"/>
          </a:xfrm>
          <a:prstGeom prst="round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355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tips on </a:t>
            </a:r>
            <a:r>
              <a:rPr lang="en-US" dirty="0" err="1" smtClean="0"/>
              <a:t>devstack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451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input of password is skipped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" y="3022600"/>
            <a:ext cx="11480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498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1362</TotalTime>
  <Words>1408</Words>
  <Application>Microsoft Macintosh PowerPoint</Application>
  <PresentationFormat>Widescreen</PresentationFormat>
  <Paragraphs>273</Paragraphs>
  <Slides>151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6" baseType="lpstr">
      <vt:lpstr>Calibri</vt:lpstr>
      <vt:lpstr>Century Gothic</vt:lpstr>
      <vt:lpstr>맑은 고딕</vt:lpstr>
      <vt:lpstr>Arial</vt:lpstr>
      <vt:lpstr>Mesh</vt:lpstr>
      <vt:lpstr>About Devstack &amp;packstack</vt:lpstr>
      <vt:lpstr>Devstack?</vt:lpstr>
      <vt:lpstr>Devstack</vt:lpstr>
      <vt:lpstr>Devstack</vt:lpstr>
      <vt:lpstr>Devstack</vt:lpstr>
      <vt:lpstr>Devstack</vt:lpstr>
      <vt:lpstr>Devstack</vt:lpstr>
      <vt:lpstr>Devstack</vt:lpstr>
      <vt:lpstr>Devstack</vt:lpstr>
      <vt:lpstr>Goals of Devstack</vt:lpstr>
      <vt:lpstr>Goals of Devstack</vt:lpstr>
      <vt:lpstr>Goals of Devstack</vt:lpstr>
      <vt:lpstr>Goals of Devstack</vt:lpstr>
      <vt:lpstr>Devstack download</vt:lpstr>
      <vt:lpstr>Installation command (all in one)</vt:lpstr>
      <vt:lpstr>distro problem</vt:lpstr>
      <vt:lpstr>Distro problem</vt:lpstr>
      <vt:lpstr>Spec of computer for research</vt:lpstr>
      <vt:lpstr>distro problem</vt:lpstr>
      <vt:lpstr>distro problem</vt:lpstr>
      <vt:lpstr>Supportive Distros for devstack 2016 / 04 / 19</vt:lpstr>
      <vt:lpstr>Version change</vt:lpstr>
      <vt:lpstr>Installation success</vt:lpstr>
      <vt:lpstr>Installation success</vt:lpstr>
      <vt:lpstr>PowerPoint Presentation</vt:lpstr>
      <vt:lpstr>Configuration of devstack</vt:lpstr>
      <vt:lpstr>Option of devstack</vt:lpstr>
      <vt:lpstr>Option of devstack</vt:lpstr>
      <vt:lpstr>Local.conf</vt:lpstr>
      <vt:lpstr>Local.conf</vt:lpstr>
      <vt:lpstr>Local.conf</vt:lpstr>
      <vt:lpstr>INI file</vt:lpstr>
      <vt:lpstr>INI file</vt:lpstr>
      <vt:lpstr>INI file</vt:lpstr>
      <vt:lpstr>INI file</vt:lpstr>
      <vt:lpstr>Local.conf</vt:lpstr>
      <vt:lpstr>Local.conf</vt:lpstr>
      <vt:lpstr>Local.conf</vt:lpstr>
      <vt:lpstr>In the Middle of local.conf</vt:lpstr>
      <vt:lpstr>In local.conf</vt:lpstr>
      <vt:lpstr>In local.conf</vt:lpstr>
      <vt:lpstr>Stack.sh and local.conf</vt:lpstr>
      <vt:lpstr>From 120th to 140th line in stack.sh</vt:lpstr>
      <vt:lpstr>From 120th to 140th line in stack.sh</vt:lpstr>
      <vt:lpstr>From 120th to 140th line in stack.sh</vt:lpstr>
      <vt:lpstr>From 120th to 140th line in stack.sh</vt:lpstr>
      <vt:lpstr>From 120th to 140th line in stack.sh</vt:lpstr>
      <vt:lpstr>From 120th to 140th line in stack.sh</vt:lpstr>
      <vt:lpstr>From 120th to 140th line in stack.sh</vt:lpstr>
      <vt:lpstr>From 120th to 140th line in stack.sh</vt:lpstr>
      <vt:lpstr>From 120th to 140th line in stack.sh</vt:lpstr>
      <vt:lpstr>From 120th to 140th line in stack.sh</vt:lpstr>
      <vt:lpstr>From 120th to 140th line in stack.sh</vt:lpstr>
      <vt:lpstr>Local.conf is not working</vt:lpstr>
      <vt:lpstr>Local.conf is not working</vt:lpstr>
      <vt:lpstr>my way to solve the problem</vt:lpstr>
      <vt:lpstr>Standard way</vt:lpstr>
      <vt:lpstr>Standard way</vt:lpstr>
      <vt:lpstr>Standard way</vt:lpstr>
      <vt:lpstr>brackets at configuration file</vt:lpstr>
      <vt:lpstr>brackets at configuration file</vt:lpstr>
      <vt:lpstr>Installation Options at local.conf</vt:lpstr>
      <vt:lpstr>PowerPoint Presentation</vt:lpstr>
      <vt:lpstr>PowerPoint Presentation</vt:lpstr>
      <vt:lpstr>In stack.sh and local.conf </vt:lpstr>
      <vt:lpstr>other options</vt:lpstr>
      <vt:lpstr>OpenRC</vt:lpstr>
      <vt:lpstr>openrc</vt:lpstr>
      <vt:lpstr>openrc</vt:lpstr>
      <vt:lpstr>openrc</vt:lpstr>
      <vt:lpstr>Options at openrc</vt:lpstr>
      <vt:lpstr>Deep configuration for devstack</vt:lpstr>
      <vt:lpstr>Deep configure for devstack</vt:lpstr>
      <vt:lpstr>Stackrc</vt:lpstr>
      <vt:lpstr>Stackrc in stack.sh</vt:lpstr>
      <vt:lpstr>Line number of stackrc</vt:lpstr>
      <vt:lpstr>Into stackrc</vt:lpstr>
      <vt:lpstr>Into stackrc</vt:lpstr>
      <vt:lpstr>Into stackRC</vt:lpstr>
      <vt:lpstr>Into stackrc</vt:lpstr>
      <vt:lpstr>Into stackrc</vt:lpstr>
      <vt:lpstr>Into stackrc</vt:lpstr>
      <vt:lpstr>Into stackrc</vt:lpstr>
      <vt:lpstr>Into stackrc</vt:lpstr>
      <vt:lpstr>Into stackrc</vt:lpstr>
      <vt:lpstr>stackrc</vt:lpstr>
      <vt:lpstr>stackrc</vt:lpstr>
      <vt:lpstr>Multiple node by devstack</vt:lpstr>
      <vt:lpstr>Multiple node by devstack</vt:lpstr>
      <vt:lpstr>Multiple node by devstack</vt:lpstr>
      <vt:lpstr>Structure of Multiple node by devstack</vt:lpstr>
      <vt:lpstr>Structure of Multiple node by devstack</vt:lpstr>
      <vt:lpstr>Configure at controller node</vt:lpstr>
      <vt:lpstr>Configure at controller node</vt:lpstr>
      <vt:lpstr>Configure at compute node</vt:lpstr>
      <vt:lpstr>Configure at compute node</vt:lpstr>
      <vt:lpstr>Configure at compute node</vt:lpstr>
      <vt:lpstr>Some tips on devstack</vt:lpstr>
      <vt:lpstr>If input of password is skipped</vt:lpstr>
      <vt:lpstr>P/w is Automatically generated</vt:lpstr>
      <vt:lpstr>When I forget password</vt:lpstr>
      <vt:lpstr>When I forget password</vt:lpstr>
      <vt:lpstr>Small information In stackrc</vt:lpstr>
      <vt:lpstr>Small information In stackrc</vt:lpstr>
      <vt:lpstr>Useful websites for devstack</vt:lpstr>
      <vt:lpstr>packstack?</vt:lpstr>
      <vt:lpstr>Packstack</vt:lpstr>
      <vt:lpstr>packstack</vt:lpstr>
      <vt:lpstr>packstack</vt:lpstr>
      <vt:lpstr>packstack</vt:lpstr>
      <vt:lpstr>packstack</vt:lpstr>
      <vt:lpstr>Puppet</vt:lpstr>
      <vt:lpstr>Puppet</vt:lpstr>
      <vt:lpstr>packstack</vt:lpstr>
      <vt:lpstr>packstack</vt:lpstr>
      <vt:lpstr>Packstack mode</vt:lpstr>
      <vt:lpstr>All in One at packstack</vt:lpstr>
      <vt:lpstr>Others at openstack</vt:lpstr>
      <vt:lpstr>Packstack installation</vt:lpstr>
      <vt:lpstr>Configuration of packstack</vt:lpstr>
      <vt:lpstr>Answers file</vt:lpstr>
      <vt:lpstr>Packstack installation</vt:lpstr>
      <vt:lpstr>Root password</vt:lpstr>
      <vt:lpstr>Failed packstack installation</vt:lpstr>
      <vt:lpstr>It’s different for installing way</vt:lpstr>
      <vt:lpstr>Unknown error</vt:lpstr>
      <vt:lpstr>Reboot and try installation again</vt:lpstr>
      <vt:lpstr>Another installation way 1</vt:lpstr>
      <vt:lpstr>Another installation way 2</vt:lpstr>
      <vt:lpstr>Another error is appeared </vt:lpstr>
      <vt:lpstr>Weakness of packstack</vt:lpstr>
      <vt:lpstr>PowerPoint Presentation</vt:lpstr>
      <vt:lpstr>Reference website for installation packstack</vt:lpstr>
      <vt:lpstr>Advantage of devstack</vt:lpstr>
      <vt:lpstr>Advantage of packstack</vt:lpstr>
      <vt:lpstr>PowerPoint Presentation</vt:lpstr>
      <vt:lpstr>Funny things</vt:lpstr>
      <vt:lpstr>Supporting Distros of devstack</vt:lpstr>
      <vt:lpstr>Supportive Distros for devstack 2016 / 04 / 19</vt:lpstr>
      <vt:lpstr>Supportive Distros for devstack 2016 / 04 / 19</vt:lpstr>
      <vt:lpstr>Supportive Distros for devstack 2016 / 04 / 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zSeries 800</vt:lpstr>
      <vt:lpstr>Openstack and redhat</vt:lpstr>
      <vt:lpstr>Q&amp;A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Devstack</dc:title>
  <dc:creator>KimJunsu</dc:creator>
  <cp:lastModifiedBy>KimJunsu</cp:lastModifiedBy>
  <cp:revision>51</cp:revision>
  <dcterms:created xsi:type="dcterms:W3CDTF">2016-04-19T07:36:15Z</dcterms:created>
  <dcterms:modified xsi:type="dcterms:W3CDTF">2016-05-12T10:55:07Z</dcterms:modified>
</cp:coreProperties>
</file>